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346" r:id="rId2"/>
    <p:sldId id="1284" r:id="rId3"/>
    <p:sldId id="1288" r:id="rId4"/>
    <p:sldId id="1347" r:id="rId5"/>
    <p:sldId id="1287" r:id="rId6"/>
    <p:sldId id="1349" r:id="rId7"/>
    <p:sldId id="1365" r:id="rId8"/>
    <p:sldId id="1364" r:id="rId9"/>
    <p:sldId id="1204" r:id="rId10"/>
    <p:sldId id="1305" r:id="rId11"/>
    <p:sldId id="1312" r:id="rId12"/>
    <p:sldId id="1309" r:id="rId13"/>
    <p:sldId id="1310" r:id="rId14"/>
    <p:sldId id="1325" r:id="rId15"/>
    <p:sldId id="1209" r:id="rId16"/>
    <p:sldId id="1329" r:id="rId17"/>
    <p:sldId id="1212" r:id="rId18"/>
    <p:sldId id="1213" r:id="rId19"/>
    <p:sldId id="1355" r:id="rId20"/>
    <p:sldId id="1356" r:id="rId21"/>
    <p:sldId id="1357" r:id="rId22"/>
    <p:sldId id="1359" r:id="rId23"/>
    <p:sldId id="1360" r:id="rId24"/>
    <p:sldId id="1361" r:id="rId25"/>
    <p:sldId id="1330" r:id="rId26"/>
    <p:sldId id="1333" r:id="rId27"/>
    <p:sldId id="1237" r:id="rId28"/>
    <p:sldId id="1286" r:id="rId29"/>
    <p:sldId id="1343" r:id="rId30"/>
    <p:sldId id="1335" r:id="rId3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AAF98F7-7F0A-3C4F-89CE-2AF2073E4238}">
          <p14:sldIdLst>
            <p14:sldId id="1346"/>
            <p14:sldId id="1284"/>
            <p14:sldId id="1288"/>
            <p14:sldId id="1347"/>
            <p14:sldId id="1287"/>
            <p14:sldId id="1349"/>
            <p14:sldId id="1365"/>
            <p14:sldId id="1364"/>
            <p14:sldId id="1204"/>
            <p14:sldId id="1305"/>
            <p14:sldId id="1312"/>
            <p14:sldId id="1309"/>
            <p14:sldId id="1310"/>
            <p14:sldId id="1325"/>
            <p14:sldId id="1209"/>
            <p14:sldId id="1329"/>
            <p14:sldId id="1212"/>
            <p14:sldId id="1213"/>
            <p14:sldId id="1355"/>
            <p14:sldId id="1356"/>
            <p14:sldId id="1357"/>
            <p14:sldId id="1359"/>
            <p14:sldId id="1360"/>
            <p14:sldId id="1361"/>
            <p14:sldId id="1330"/>
            <p14:sldId id="1333"/>
            <p14:sldId id="1237"/>
            <p14:sldId id="1286"/>
            <p14:sldId id="1343"/>
            <p14:sldId id="1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iko Frie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686"/>
    <a:srgbClr val="F8878C"/>
    <a:srgbClr val="9CEEF3"/>
    <a:srgbClr val="DCDCDC"/>
    <a:srgbClr val="DEDEDE"/>
    <a:srgbClr val="EC66BC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46" autoAdjust="0"/>
    <p:restoredTop sz="83448" autoAdjust="0"/>
  </p:normalViewPr>
  <p:slideViewPr>
    <p:cSldViewPr snapToGrid="0" snapToObjects="1">
      <p:cViewPr>
        <p:scale>
          <a:sx n="106" d="100"/>
          <a:sy n="106" d="100"/>
        </p:scale>
        <p:origin x="14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8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2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DED2F-C148-F144-9487-4A1C2AC83E5B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EF15-7021-5843-A067-ED3B9AD281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624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4888B-07EB-4041-A369-8A9C01772FC8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9C0F0-4277-3F46-A614-A4DC2EFA1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42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84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covariance among mood and anxiety disorders likely represents a shared neurobiological substrate.”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recognized by many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psychopharmacologists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(Krueger)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Letters to the editors. (2002).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Archives of General Psychiatry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4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 It may very well be different for different people with the same comorbid diagnoses, and different for different types of comorbid diagnoses. Aaron.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(2) And if there should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really be that certain people are more vulnerable than others for comorbidity, we can generate hypotheses why.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05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79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nothing wrong with structural equation models / factor models, and not all models imply a common cause (e.g., formative models)</a:t>
            </a:r>
          </a:p>
          <a:p>
            <a:r>
              <a:rPr lang="de-DE" dirty="0" smtClean="0"/>
              <a:t>But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explore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degree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mental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described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causal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6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nothing wrong with structural equation models / factor models, and not all models imply a common cause (e.g., formative models)</a:t>
            </a:r>
          </a:p>
          <a:p>
            <a:r>
              <a:rPr lang="de-DE" dirty="0" smtClean="0"/>
              <a:t>But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explore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degree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mental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described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causal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600.000 PTSD; 15.000 MDD.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DSM categories lack a clear clinical presentation. And so many people are very skeptical about the validity of DSM categories.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51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600.000 PTSD; 15.000 MDD.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6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79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34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Withdrawal — monopolizing</a:t>
            </a:r>
            <a:r>
              <a:rPr lang="en-US" baseline="0" dirty="0" smtClean="0"/>
              <a:t>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9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CHT </a:t>
            </a:r>
            <a:r>
              <a:rPr lang="is-IS" dirty="0"/>
              <a:t>→ </a:t>
            </a:r>
            <a:r>
              <a:rPr lang="is-IS" dirty="0">
                <a:sym typeface="Wingdings"/>
              </a:rPr>
              <a:t>psychosis</a:t>
            </a:r>
            <a:r>
              <a:rPr lang="is-IS" baseline="0" dirty="0">
                <a:sym typeface="Wingdings"/>
              </a:rPr>
              <a:t> mediated by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CC0A-51C5-D148-A2FE-F8A362B11E58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60E12-88F2-3E47-AE74-C5C75CF911B4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7DC8-8E25-FD43-AA12-FEE996ED5168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BA6D-12D4-9244-BECA-4EA31DE4EE4B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434E-B8FB-984B-AF75-0D6981C01831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24CD-2FFE-6D4C-8E66-B519A9070DAF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A60-7A5B-8F42-8613-868D3D767C2B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7AF3-EE8E-4542-8FF4-5E5EA5A78A5D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DE22-CD3A-B848-B64B-E8AEE901FDC8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D7DF-9783-A743-9A72-54A802D7852D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1B3F-0FE2-F04A-9A2A-8CFB38903F9E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1 - Depression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53C87-EAF3-4945-8106-B6A241A9A59A}" type="datetime1">
              <a:rPr lang="en-US" smtClean="0"/>
              <a:pPr/>
              <a:t>10/26/16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1 - Depression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8529"/>
            <a:ext cx="7772400" cy="262626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/>
              <a:t>network approach to psychopathology: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opportunities </a:t>
            </a:r>
            <a:r>
              <a:rPr lang="en-US" sz="2800" b="1" dirty="0"/>
              <a:t>for an empirically based revision of contemporary classification systems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765810" y="2515546"/>
            <a:ext cx="7612380" cy="3153734"/>
          </a:xfrm>
        </p:spPr>
        <p:txBody>
          <a:bodyPr>
            <a:normAutofit/>
          </a:bodyPr>
          <a:lstStyle/>
          <a:p>
            <a:r>
              <a:rPr lang="en-US" sz="2600" noProof="1" smtClean="0"/>
              <a:t>Eiko Fried</a:t>
            </a:r>
          </a:p>
          <a:p>
            <a:r>
              <a:rPr lang="en-US" sz="2000" noProof="1" smtClean="0"/>
              <a:t/>
            </a:r>
            <a:br>
              <a:rPr lang="en-US" sz="2000" noProof="1" smtClean="0"/>
            </a:br>
            <a:r>
              <a:rPr lang="en-US" sz="2000" noProof="1" smtClean="0"/>
              <a:t>Psychological Methods</a:t>
            </a:r>
            <a:endParaRPr lang="de-DE" sz="2000" noProof="1"/>
          </a:p>
          <a:p>
            <a:r>
              <a:rPr lang="de-DE" sz="2000" noProof="1"/>
              <a:t>University of </a:t>
            </a:r>
            <a:r>
              <a:rPr lang="de-DE" sz="2000" noProof="1" smtClean="0"/>
              <a:t>Amsterdam</a:t>
            </a:r>
          </a:p>
          <a:p>
            <a:endParaRPr lang="de-DE" sz="2000" noProof="1"/>
          </a:p>
          <a:p>
            <a:r>
              <a:rPr lang="de-DE" sz="2000" noProof="1" smtClean="0"/>
              <a:t>www.eiko-fried.com</a:t>
            </a:r>
          </a:p>
          <a:p>
            <a:r>
              <a:rPr lang="de-DE" sz="2000" noProof="1" smtClean="0"/>
              <a:t>Twitter </a:t>
            </a:r>
            <a:r>
              <a:rPr lang="de-DE" sz="2000" noProof="1"/>
              <a:t>@</a:t>
            </a:r>
            <a:r>
              <a:rPr lang="de-DE" sz="2000" noProof="1" smtClean="0"/>
              <a:t>EikoFried</a:t>
            </a:r>
          </a:p>
          <a:p>
            <a:r>
              <a:rPr lang="de-DE" sz="2000" noProof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Slides available at www.eiko-fried.com/ABCT2016</a:t>
            </a:r>
            <a:endParaRPr lang="de-DE" sz="2000" noProof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6" name="Rectangle 5"/>
          <p:cNvSpPr/>
          <p:nvPr/>
        </p:nvSpPr>
        <p:spPr>
          <a:xfrm>
            <a:off x="-406400" y="5854390"/>
            <a:ext cx="9626600" cy="11028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025" y="6221928"/>
            <a:ext cx="7981950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ABCT New York City, October 29 2016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14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PTSD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23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osf.io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/p69m7/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411"/>
            <a:ext cx="9055100" cy="5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2" y="1367027"/>
            <a:ext cx="8553915" cy="8553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Substance</a:t>
            </a:r>
            <a:r>
              <a:rPr lang="de-DE" dirty="0"/>
              <a:t> </a:t>
            </a:r>
            <a:r>
              <a:rPr lang="de-DE" dirty="0" err="1" smtClean="0"/>
              <a:t>abuse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8896" y="6170779"/>
            <a:ext cx="803262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885" y="6361668"/>
            <a:ext cx="730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10.1016/j.drugalcdep.2016.02.005; D2—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withdrawal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, D5—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monopolizes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time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Bereavement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20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10.1037/abn0000028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16" y="1304758"/>
            <a:ext cx="5232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8" y="764209"/>
            <a:ext cx="8643852" cy="63388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10.1093/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schbul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/sbw055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3649" y="6590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7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Comorbidity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4" name="Rechteck 8"/>
          <p:cNvSpPr/>
          <p:nvPr/>
        </p:nvSpPr>
        <p:spPr>
          <a:xfrm>
            <a:off x="1356503" y="495247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25" name="Rechteck 9"/>
          <p:cNvSpPr/>
          <p:nvPr/>
        </p:nvSpPr>
        <p:spPr>
          <a:xfrm>
            <a:off x="2188814" y="495247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26" name="Rechteck 10"/>
          <p:cNvSpPr/>
          <p:nvPr/>
        </p:nvSpPr>
        <p:spPr>
          <a:xfrm>
            <a:off x="3021125" y="495247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35" name="Rechteck 10"/>
          <p:cNvSpPr/>
          <p:nvPr/>
        </p:nvSpPr>
        <p:spPr>
          <a:xfrm>
            <a:off x="3853436" y="495247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36" name="Rechteck 8"/>
          <p:cNvSpPr/>
          <p:nvPr/>
        </p:nvSpPr>
        <p:spPr>
          <a:xfrm>
            <a:off x="524192" y="495247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s1</a:t>
            </a:r>
          </a:p>
        </p:txBody>
      </p:sp>
      <p:sp>
        <p:nvSpPr>
          <p:cNvPr id="39" name="Oval 38"/>
          <p:cNvSpPr/>
          <p:nvPr/>
        </p:nvSpPr>
        <p:spPr>
          <a:xfrm>
            <a:off x="2100959" y="3420649"/>
            <a:ext cx="677486" cy="677486"/>
          </a:xfrm>
          <a:prstGeom prst="ellipse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0" name="Rechteck 8"/>
          <p:cNvSpPr/>
          <p:nvPr/>
        </p:nvSpPr>
        <p:spPr>
          <a:xfrm>
            <a:off x="5669167" y="495247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41" name="Rechteck 9"/>
          <p:cNvSpPr/>
          <p:nvPr/>
        </p:nvSpPr>
        <p:spPr>
          <a:xfrm>
            <a:off x="6501478" y="495247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42" name="Rechteck 10"/>
          <p:cNvSpPr/>
          <p:nvPr/>
        </p:nvSpPr>
        <p:spPr>
          <a:xfrm>
            <a:off x="7333789" y="495247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43" name="Rechteck 10"/>
          <p:cNvSpPr/>
          <p:nvPr/>
        </p:nvSpPr>
        <p:spPr>
          <a:xfrm>
            <a:off x="8166100" y="495247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44" name="Rechteck 8"/>
          <p:cNvSpPr/>
          <p:nvPr/>
        </p:nvSpPr>
        <p:spPr>
          <a:xfrm>
            <a:off x="4836856" y="495247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s1</a:t>
            </a:r>
          </a:p>
        </p:txBody>
      </p:sp>
      <p:sp>
        <p:nvSpPr>
          <p:cNvPr id="50" name="Oval 49"/>
          <p:cNvSpPr/>
          <p:nvPr/>
        </p:nvSpPr>
        <p:spPr>
          <a:xfrm>
            <a:off x="6402714" y="3420649"/>
            <a:ext cx="677486" cy="677486"/>
          </a:xfrm>
          <a:prstGeom prst="ellipse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3" name="Oval 52"/>
          <p:cNvSpPr/>
          <p:nvPr/>
        </p:nvSpPr>
        <p:spPr>
          <a:xfrm>
            <a:off x="4165292" y="1961489"/>
            <a:ext cx="677486" cy="6774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cxnSp>
        <p:nvCxnSpPr>
          <p:cNvPr id="23" name="Gerade Verbindung mit Pfeil 7"/>
          <p:cNvCxnSpPr/>
          <p:nvPr/>
        </p:nvCxnSpPr>
        <p:spPr>
          <a:xfrm flipH="1">
            <a:off x="1616853" y="4098135"/>
            <a:ext cx="822849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3" name="Gerade Verbindung mit Pfeil 7"/>
          <p:cNvCxnSpPr/>
          <p:nvPr/>
        </p:nvCxnSpPr>
        <p:spPr>
          <a:xfrm>
            <a:off x="2439702" y="4098135"/>
            <a:ext cx="841773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Gerade Verbindung mit Pfeil 7"/>
          <p:cNvCxnSpPr/>
          <p:nvPr/>
        </p:nvCxnSpPr>
        <p:spPr>
          <a:xfrm>
            <a:off x="2439702" y="4098135"/>
            <a:ext cx="9462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7" name="Gerade Verbindung mit Pfeil 7"/>
          <p:cNvCxnSpPr/>
          <p:nvPr/>
        </p:nvCxnSpPr>
        <p:spPr>
          <a:xfrm flipH="1">
            <a:off x="784542" y="4098135"/>
            <a:ext cx="1655160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8" name="Gerade Verbindung mit Pfeil 7"/>
          <p:cNvCxnSpPr/>
          <p:nvPr/>
        </p:nvCxnSpPr>
        <p:spPr>
          <a:xfrm>
            <a:off x="2439702" y="4098135"/>
            <a:ext cx="1674084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5" name="Gerade Verbindung mit Pfeil 7"/>
          <p:cNvCxnSpPr/>
          <p:nvPr/>
        </p:nvCxnSpPr>
        <p:spPr>
          <a:xfrm flipH="1">
            <a:off x="5918607" y="4098135"/>
            <a:ext cx="822850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6" name="Gerade Verbindung mit Pfeil 7"/>
          <p:cNvCxnSpPr/>
          <p:nvPr/>
        </p:nvCxnSpPr>
        <p:spPr>
          <a:xfrm>
            <a:off x="6741457" y="4098135"/>
            <a:ext cx="841773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7" name="Gerade Verbindung mit Pfeil 7"/>
          <p:cNvCxnSpPr/>
          <p:nvPr/>
        </p:nvCxnSpPr>
        <p:spPr>
          <a:xfrm>
            <a:off x="6741457" y="4098135"/>
            <a:ext cx="9462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8" name="Gerade Verbindung mit Pfeil 7"/>
          <p:cNvCxnSpPr/>
          <p:nvPr/>
        </p:nvCxnSpPr>
        <p:spPr>
          <a:xfrm flipH="1">
            <a:off x="5086297" y="4098135"/>
            <a:ext cx="1655160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9" name="Gerade Verbindung mit Pfeil 7"/>
          <p:cNvCxnSpPr/>
          <p:nvPr/>
        </p:nvCxnSpPr>
        <p:spPr>
          <a:xfrm>
            <a:off x="6741457" y="4098135"/>
            <a:ext cx="1674085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51" name="Gerade Verbindung mit Pfeil 5"/>
          <p:cNvCxnSpPr>
            <a:endCxn id="50" idx="0"/>
          </p:cNvCxnSpPr>
          <p:nvPr/>
        </p:nvCxnSpPr>
        <p:spPr>
          <a:xfrm>
            <a:off x="4743562" y="2539759"/>
            <a:ext cx="1997895" cy="88089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52" name="Gerade Verbindung mit Pfeil 6"/>
          <p:cNvCxnSpPr>
            <a:endCxn id="39" idx="0"/>
          </p:cNvCxnSpPr>
          <p:nvPr/>
        </p:nvCxnSpPr>
        <p:spPr>
          <a:xfrm flipH="1">
            <a:off x="2439702" y="2539759"/>
            <a:ext cx="1824807" cy="88089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75931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54" y="1132303"/>
            <a:ext cx="5589172" cy="5589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Comorbidity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885" y="6361668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osf.io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/6n8cg/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Comorbidity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5" y="1969085"/>
            <a:ext cx="3941275" cy="38546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7340" y="6361668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>
                <a:solidFill>
                  <a:schemeClr val="bg1">
                    <a:lumMod val="65000"/>
                  </a:schemeClr>
                </a:solidFill>
              </a:rPr>
              <a:t>10.1017/S0033291716002300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2" descr="C:\Users\u0097060\Dropbox\DB Shared Folders\Network workshops 2016\Boston\Day 1\Figures\don_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12" y="1877645"/>
            <a:ext cx="4600248" cy="426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99392" y="6361668"/>
            <a:ext cx="220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>
                    <a:lumMod val="65000"/>
                  </a:schemeClr>
                </a:solidFill>
              </a:rPr>
              <a:t>10.1037/abn0000002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10" y="2295499"/>
            <a:ext cx="4396352" cy="4396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symptom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exhibits</a:t>
            </a:r>
            <a:r>
              <a:rPr lang="de-DE" dirty="0"/>
              <a:t> a large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connections</a:t>
            </a:r>
            <a:r>
              <a:rPr lang="de-DE" dirty="0"/>
              <a:t> in a </a:t>
            </a:r>
            <a:r>
              <a:rPr lang="de-DE" dirty="0" err="1" smtClean="0"/>
              <a:t>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2885" y="6361668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osf.io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/6n8cg/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err="1"/>
              <a:t>Centrality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2885" y="6361668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10.1016/j.jad.2015.09.005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60866" y="1070478"/>
            <a:ext cx="8775738" cy="5285872"/>
            <a:chOff x="0" y="911860"/>
            <a:chExt cx="9144000" cy="55076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1860"/>
              <a:ext cx="9144000" cy="550768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572000" y="1049020"/>
              <a:ext cx="519104" cy="388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0" y="957580"/>
              <a:ext cx="519104" cy="388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121173" y="1197304"/>
            <a:ext cx="4055272" cy="5032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err="1"/>
              <a:t>Centrality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93" y="1742566"/>
            <a:ext cx="4462070" cy="44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Psychiatric</a:t>
            </a:r>
            <a:r>
              <a:rPr lang="de-DE" dirty="0" smtClean="0"/>
              <a:t> </a:t>
            </a:r>
            <a:r>
              <a:rPr lang="de-DE" dirty="0" err="1" smtClean="0"/>
              <a:t>nosology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Diagnostic categories do often not meet orthodox criteria for validity</a:t>
            </a:r>
            <a:endParaRPr lang="en-US" sz="1800" dirty="0" smtClean="0">
              <a:solidFill>
                <a:prstClr val="white">
                  <a:lumMod val="75000"/>
                </a:prstClr>
              </a:solidFill>
            </a:endParaRPr>
          </a:p>
          <a:p>
            <a:r>
              <a:rPr lang="en-US" dirty="0" smtClean="0"/>
              <a:t>Precise diagnostic boundaries / comorbidity </a:t>
            </a:r>
            <a:r>
              <a:rPr lang="en-US" sz="1800" dirty="0" smtClean="0">
                <a:solidFill>
                  <a:prstClr val="white">
                    <a:lumMod val="75000"/>
                  </a:prstClr>
                </a:solidFill>
              </a:rPr>
              <a:t>(</a:t>
            </a:r>
            <a:r>
              <a:rPr lang="nb-NO" sz="1800" dirty="0" smtClean="0">
                <a:solidFill>
                  <a:prstClr val="white">
                    <a:lumMod val="75000"/>
                  </a:prstClr>
                </a:solidFill>
              </a:rPr>
              <a:t>10.3389/fpsyg.2015.00309)</a:t>
            </a:r>
            <a:endParaRPr lang="en-US" i="1" dirty="0" smtClean="0"/>
          </a:p>
          <a:p>
            <a:r>
              <a:rPr lang="en-US" dirty="0" smtClean="0"/>
              <a:t>Lack of biomarkers specificity </a:t>
            </a:r>
            <a:br>
              <a:rPr lang="en-US" dirty="0" smtClean="0"/>
            </a:b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nb-NO" sz="1800" dirty="0" smtClean="0">
                <a:solidFill>
                  <a:schemeClr val="bg1">
                    <a:lumMod val="75000"/>
                  </a:schemeClr>
                </a:solidFill>
              </a:rPr>
              <a:t>10.3389/fpsyg.2015.00309)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Clear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clinical presentation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1800" dirty="0" smtClean="0">
                <a:solidFill>
                  <a:prstClr val="white">
                    <a:lumMod val="75000"/>
                  </a:prstClr>
                </a:solidFill>
              </a:rPr>
              <a:t>(</a:t>
            </a:r>
            <a:r>
              <a:rPr lang="hr-HR" sz="1800" dirty="0">
                <a:solidFill>
                  <a:prstClr val="white">
                    <a:lumMod val="75000"/>
                  </a:prstClr>
                </a:solidFill>
              </a:rPr>
              <a:t>10.1016/j.jad.2014.10.010; </a:t>
            </a:r>
            <a:r>
              <a:rPr lang="is-IS" sz="1800" dirty="0">
                <a:solidFill>
                  <a:prstClr val="white">
                    <a:lumMod val="75000"/>
                  </a:prstClr>
                </a:solidFill>
              </a:rPr>
              <a:t>10.1007/s12207-014-9186-y</a:t>
            </a:r>
            <a:r>
              <a:rPr lang="nb-NO" sz="1800" dirty="0">
                <a:solidFill>
                  <a:prstClr val="white">
                    <a:lumMod val="75000"/>
                  </a:prstClr>
                </a:solidFill>
              </a:rPr>
              <a:t>)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0121" y="6356349"/>
            <a:ext cx="1432255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76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92" y="1059934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Nosology: bottom-up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59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wp.me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/p801LW-4c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2239" y="1547705"/>
            <a:ext cx="206819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85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90" y="1059934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Nosology: bottom-up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59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wp.me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/p801LW-4c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2239" y="1547705"/>
            <a:ext cx="206819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95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39590" y="1059934"/>
            <a:ext cx="7315200" cy="5486400"/>
            <a:chOff x="1739590" y="1059934"/>
            <a:chExt cx="7315200" cy="5486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590" y="1059934"/>
              <a:ext cx="7315200" cy="54864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802239" y="1547705"/>
              <a:ext cx="2068194" cy="4287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Nosology: bottom-up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59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wp.me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/p801LW-4c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69" y="1223319"/>
            <a:ext cx="2640919" cy="2640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69" y="3845294"/>
            <a:ext cx="2738496" cy="27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20486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8" y="-456286"/>
            <a:ext cx="8440902" cy="6819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08797" y="-697381"/>
            <a:ext cx="920590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Common </a:t>
            </a:r>
            <a:r>
              <a:rPr lang="en-US" sz="2400" dirty="0"/>
              <a:t>causes </a:t>
            </a:r>
            <a:r>
              <a:rPr lang="en-US" sz="2400" dirty="0" smtClean="0"/>
              <a:t>for some sets of symptoms? </a:t>
            </a: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(https://</a:t>
            </a:r>
            <a:r>
              <a:rPr lang="de-DE" sz="1800" dirty="0" err="1">
                <a:solidFill>
                  <a:schemeClr val="bg1">
                    <a:lumMod val="75000"/>
                  </a:schemeClr>
                </a:solidFill>
              </a:rPr>
              <a:t>osf.io</a:t>
            </a: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/mh3cf/)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/>
              <a:t>Trauma </a:t>
            </a:r>
            <a:r>
              <a:rPr lang="is-IS" dirty="0"/>
              <a:t>→</a:t>
            </a:r>
            <a:r>
              <a:rPr lang="en-US" dirty="0" smtClean="0"/>
              <a:t> PTSD </a:t>
            </a:r>
            <a:r>
              <a:rPr lang="en-US" dirty="0"/>
              <a:t>symptoms</a:t>
            </a:r>
          </a:p>
          <a:p>
            <a:pPr lvl="1"/>
            <a:r>
              <a:rPr lang="en-US" dirty="0" smtClean="0"/>
              <a:t>Particular </a:t>
            </a:r>
            <a:r>
              <a:rPr lang="en-US" dirty="0"/>
              <a:t>life events </a:t>
            </a:r>
            <a:r>
              <a:rPr lang="en-US" dirty="0" smtClean="0"/>
              <a:t>→ particular </a:t>
            </a:r>
            <a:r>
              <a:rPr lang="en-US" dirty="0"/>
              <a:t>depression </a:t>
            </a:r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25911" y="3683466"/>
            <a:ext cx="3660889" cy="2625259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8" y="-456286"/>
            <a:ext cx="8440902" cy="6819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08797" y="-697381"/>
            <a:ext cx="920590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Common </a:t>
            </a:r>
            <a:r>
              <a:rPr lang="en-US" sz="2400" dirty="0"/>
              <a:t>causes for some </a:t>
            </a:r>
            <a:r>
              <a:rPr lang="en-US" sz="2400" dirty="0" smtClean="0"/>
              <a:t>sets of symptoms? </a:t>
            </a: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(https://</a:t>
            </a:r>
            <a:r>
              <a:rPr lang="de-DE" sz="1800" dirty="0" err="1">
                <a:solidFill>
                  <a:schemeClr val="bg1">
                    <a:lumMod val="75000"/>
                  </a:schemeClr>
                </a:solidFill>
              </a:rPr>
              <a:t>osf.io</a:t>
            </a: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/mh3cf/)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Trauma </a:t>
            </a:r>
            <a:r>
              <a:rPr lang="is-IS" dirty="0"/>
              <a:t>→</a:t>
            </a:r>
            <a:r>
              <a:rPr lang="en-US" dirty="0" smtClean="0"/>
              <a:t> PTSD </a:t>
            </a:r>
            <a:r>
              <a:rPr lang="en-US" dirty="0"/>
              <a:t>symptoms</a:t>
            </a:r>
          </a:p>
          <a:p>
            <a:pPr lvl="1"/>
            <a:r>
              <a:rPr lang="en-US" dirty="0" smtClean="0"/>
              <a:t>Particular </a:t>
            </a:r>
            <a:r>
              <a:rPr lang="en-US" dirty="0"/>
              <a:t>life events </a:t>
            </a:r>
            <a:r>
              <a:rPr lang="en-US" dirty="0" smtClean="0"/>
              <a:t>→ particular </a:t>
            </a:r>
            <a:r>
              <a:rPr lang="en-US" dirty="0"/>
              <a:t>depression </a:t>
            </a:r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what about temporal networks Eiko?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60" y="2195512"/>
            <a:ext cx="4525963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1" y="2108964"/>
            <a:ext cx="4612511" cy="4612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872" y="1621909"/>
            <a:ext cx="1757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Cross-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sectional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0286" y="1621909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Time-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series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31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Temporal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72" y="1600200"/>
            <a:ext cx="6398556" cy="4525963"/>
          </a:xfrm>
        </p:spPr>
      </p:pic>
      <p:sp>
        <p:nvSpPr>
          <p:cNvPr id="6" name="TextBox 5"/>
          <p:cNvSpPr txBox="1"/>
          <p:nvPr/>
        </p:nvSpPr>
        <p:spPr>
          <a:xfrm>
            <a:off x="132885" y="6361668"/>
            <a:ext cx="8141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>
                    <a:lumMod val="65000"/>
                  </a:schemeClr>
                </a:solidFill>
              </a:rPr>
              <a:t>http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psych-networks.com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wp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-content/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uploads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/2016/10/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Thesis_LFBringmann-w-voorkant.pdf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5" y="2269490"/>
            <a:ext cx="19304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1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“Mental </a:t>
            </a:r>
            <a:r>
              <a:rPr lang="en-US" sz="2400" dirty="0"/>
              <a:t>disorders as networks of problems: a review of recent </a:t>
            </a:r>
            <a:r>
              <a:rPr lang="en-US" sz="2400" dirty="0" smtClean="0"/>
              <a:t>insights” </a:t>
            </a:r>
            <a:br>
              <a:rPr lang="en-US" sz="2400" dirty="0" smtClean="0"/>
            </a:br>
            <a:r>
              <a:rPr lang="de-DE" sz="1800" dirty="0" smtClean="0">
                <a:solidFill>
                  <a:prstClr val="white">
                    <a:lumMod val="75000"/>
                  </a:prstClr>
                </a:solidFill>
              </a:rPr>
              <a:t>(https</a:t>
            </a:r>
            <a:r>
              <a:rPr lang="de-DE" sz="1800" dirty="0">
                <a:solidFill>
                  <a:prstClr val="white">
                    <a:lumMod val="75000"/>
                  </a:prstClr>
                </a:solidFill>
              </a:rPr>
              <a:t>://</a:t>
            </a:r>
            <a:r>
              <a:rPr lang="de-DE" sz="1800" dirty="0" err="1" smtClean="0">
                <a:solidFill>
                  <a:prstClr val="white">
                    <a:lumMod val="75000"/>
                  </a:prstClr>
                </a:solidFill>
              </a:rPr>
              <a:t>osf.io</a:t>
            </a:r>
            <a:r>
              <a:rPr lang="de-DE" sz="1800" dirty="0" smtClean="0">
                <a:solidFill>
                  <a:prstClr val="white">
                    <a:lumMod val="75000"/>
                  </a:prstClr>
                </a:solidFill>
              </a:rPr>
              <a:t>/6n8cg)</a:t>
            </a:r>
            <a:endParaRPr lang="en-US" sz="1800" dirty="0">
              <a:solidFill>
                <a:prstClr val="white">
                  <a:lumMod val="75000"/>
                </a:prstClr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“</a:t>
            </a:r>
            <a:r>
              <a:rPr lang="en-US" sz="2400" dirty="0"/>
              <a:t>Moving forward: challenges and directions for psychopathological network theory and </a:t>
            </a:r>
            <a:r>
              <a:rPr lang="en-US" sz="2400" dirty="0" smtClean="0"/>
              <a:t>methodology”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de-DE" sz="1800" dirty="0" smtClean="0">
                <a:solidFill>
                  <a:prstClr val="white">
                    <a:lumMod val="75000"/>
                  </a:prstClr>
                </a:solidFill>
              </a:rPr>
              <a:t>(https</a:t>
            </a:r>
            <a:r>
              <a:rPr lang="de-DE" sz="1800" dirty="0">
                <a:solidFill>
                  <a:prstClr val="white">
                    <a:lumMod val="75000"/>
                  </a:prstClr>
                </a:solidFill>
              </a:rPr>
              <a:t>://</a:t>
            </a:r>
            <a:r>
              <a:rPr lang="de-DE" sz="1800" dirty="0" err="1" smtClean="0">
                <a:solidFill>
                  <a:prstClr val="white">
                    <a:lumMod val="75000"/>
                  </a:prstClr>
                </a:solidFill>
              </a:rPr>
              <a:t>osf.io</a:t>
            </a:r>
            <a:r>
              <a:rPr lang="de-DE" sz="1800" dirty="0" smtClean="0">
                <a:solidFill>
                  <a:prstClr val="white">
                    <a:lumMod val="75000"/>
                  </a:prstClr>
                </a:solidFill>
              </a:rPr>
              <a:t>/mh3cf)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Causality</a:t>
            </a:r>
          </a:p>
          <a:p>
            <a:pPr lvl="1"/>
            <a:r>
              <a:rPr lang="en-US" dirty="0"/>
              <a:t>Validity of network models </a:t>
            </a:r>
            <a:endParaRPr lang="en-US" dirty="0" smtClean="0"/>
          </a:p>
          <a:p>
            <a:pPr lvl="1"/>
            <a:r>
              <a:rPr lang="en-US" dirty="0" smtClean="0"/>
              <a:t>Statistical </a:t>
            </a:r>
            <a:r>
              <a:rPr lang="en-US" dirty="0" smtClean="0"/>
              <a:t>robustness of network models</a:t>
            </a:r>
          </a:p>
          <a:p>
            <a:pPr lvl="1"/>
            <a:r>
              <a:rPr lang="en-US" dirty="0" smtClean="0"/>
              <a:t>Heterogeneity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2" descr="E:\dropbox\Dropbox\Research\Conferences, Seminars, Workshops\2016-06 APS\Solving a problem__PhD_Stude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8406" y="4211053"/>
            <a:ext cx="3347229" cy="2510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554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06" y="744221"/>
            <a:ext cx="7167388" cy="6100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767"/>
            <a:ext cx="8229600" cy="1143000"/>
          </a:xfrm>
        </p:spPr>
        <p:txBody>
          <a:bodyPr/>
          <a:lstStyle/>
          <a:p>
            <a:r>
              <a:rPr lang="en-US" dirty="0" err="1" smtClean="0"/>
              <a:t>www.psych-networks.com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53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Fantastic network </a:t>
            </a:r>
            <a:br>
              <a:rPr lang="en-US" dirty="0" smtClean="0"/>
            </a:br>
            <a:r>
              <a:rPr lang="en-US" dirty="0" smtClean="0"/>
              <a:t>colleagues &amp;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2" y="1600200"/>
            <a:ext cx="793271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300" dirty="0" smtClean="0"/>
              <a:t>Denny </a:t>
            </a:r>
            <a:r>
              <a:rPr lang="en-US" sz="2300" dirty="0" err="1" smtClean="0"/>
              <a:t>Borsboom</a:t>
            </a:r>
            <a:r>
              <a:rPr lang="en-US" sz="2300" dirty="0" smtClean="0"/>
              <a:t>, Angelique Cramer, Sacha </a:t>
            </a:r>
            <a:r>
              <a:rPr lang="en-US" sz="2300" dirty="0" err="1" smtClean="0"/>
              <a:t>Epskamp</a:t>
            </a:r>
            <a:r>
              <a:rPr lang="en-US" sz="2300" dirty="0" smtClean="0"/>
              <a:t>, Marie </a:t>
            </a:r>
            <a:r>
              <a:rPr lang="en-US" sz="2300" dirty="0" err="1"/>
              <a:t>D</a:t>
            </a:r>
            <a:r>
              <a:rPr lang="en-US" sz="2300" dirty="0" err="1" smtClean="0"/>
              <a:t>eserno</a:t>
            </a:r>
            <a:r>
              <a:rPr lang="en-US" sz="2300" dirty="0" smtClean="0"/>
              <a:t>, Claudia van </a:t>
            </a:r>
            <a:r>
              <a:rPr lang="en-US" sz="2300" dirty="0" err="1" smtClean="0"/>
              <a:t>Borkulo</a:t>
            </a:r>
            <a:r>
              <a:rPr lang="en-US" sz="2300" dirty="0" smtClean="0"/>
              <a:t>, Lynn </a:t>
            </a:r>
            <a:r>
              <a:rPr lang="en-US" sz="2300" dirty="0" err="1" smtClean="0"/>
              <a:t>Boschloo</a:t>
            </a:r>
            <a:r>
              <a:rPr lang="en-US" sz="2300" dirty="0" smtClean="0"/>
              <a:t>, Laura </a:t>
            </a:r>
            <a:r>
              <a:rPr lang="en-US" sz="2300" dirty="0" err="1" smtClean="0"/>
              <a:t>Bringmann</a:t>
            </a:r>
            <a:r>
              <a:rPr lang="en-US" sz="2300" dirty="0" smtClean="0"/>
              <a:t>, Francis </a:t>
            </a:r>
            <a:r>
              <a:rPr lang="en-US" sz="2300" dirty="0" err="1" smtClean="0"/>
              <a:t>Tuerlinckx</a:t>
            </a:r>
            <a:r>
              <a:rPr lang="en-US" sz="2300" dirty="0" smtClean="0"/>
              <a:t>, Don </a:t>
            </a:r>
            <a:r>
              <a:rPr lang="en-US" sz="2300" dirty="0" err="1" smtClean="0"/>
              <a:t>Robinaugh</a:t>
            </a:r>
            <a:r>
              <a:rPr lang="en-US" sz="2300" dirty="0" smtClean="0"/>
              <a:t>, Courtney Beard, Jason Elias, Alex Millner, Richard McNally, Ken </a:t>
            </a:r>
            <a:r>
              <a:rPr lang="en-US" sz="2300" dirty="0" err="1" smtClean="0"/>
              <a:t>Kendler</a:t>
            </a:r>
            <a:r>
              <a:rPr lang="en-US" sz="2300" dirty="0" smtClean="0"/>
              <a:t>, Steven </a:t>
            </a:r>
            <a:r>
              <a:rPr lang="en-US" sz="2300" dirty="0" err="1" smtClean="0"/>
              <a:t>Aggen</a:t>
            </a:r>
            <a:r>
              <a:rPr lang="en-US" sz="2300" dirty="0" smtClean="0"/>
              <a:t>, Hudson Santos, Cherie </a:t>
            </a:r>
            <a:r>
              <a:rPr lang="en-US" sz="2300" dirty="0" err="1" smtClean="0"/>
              <a:t>Armour</a:t>
            </a:r>
            <a:r>
              <a:rPr lang="en-US" sz="2300" dirty="0" smtClean="0"/>
              <a:t>, Marieke </a:t>
            </a:r>
            <a:r>
              <a:rPr lang="en-US" sz="2300" dirty="0" err="1" smtClean="0"/>
              <a:t>Wichers</a:t>
            </a:r>
            <a:r>
              <a:rPr lang="en-US" sz="2300" dirty="0" smtClean="0"/>
              <a:t>, </a:t>
            </a:r>
            <a:r>
              <a:rPr lang="en-US" sz="2300" dirty="0" err="1" smtClean="0"/>
              <a:t>Fionneke</a:t>
            </a:r>
            <a:r>
              <a:rPr lang="en-US" sz="2300" dirty="0" smtClean="0"/>
              <a:t> </a:t>
            </a:r>
            <a:r>
              <a:rPr lang="en-US" sz="2300" dirty="0" err="1" smtClean="0"/>
              <a:t>Bos</a:t>
            </a:r>
            <a:r>
              <a:rPr lang="en-US" sz="230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14" y="3661972"/>
            <a:ext cx="5301852" cy="29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54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56" y="-168446"/>
            <a:ext cx="7576241" cy="68581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32100" y="648866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10.1016/j.jad.2016.10.019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21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0097060\Dropbox\DB Shared Folders\Network workshops 2016\Boston\Day 1\Figures\ei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36" y="401076"/>
            <a:ext cx="2659627" cy="265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7314" y="3528763"/>
            <a:ext cx="7515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Eiko Fried</a:t>
            </a:r>
          </a:p>
          <a:p>
            <a:pPr algn="ctr"/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www.eiko-fried.com</a:t>
            </a: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Twitter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EikoFried</a:t>
            </a:r>
            <a:endParaRPr lang="de-DE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de-DE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de-DE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Slides</a:t>
            </a:r>
            <a:r>
              <a:rPr lang="de-DE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lang="de-DE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available</a:t>
            </a:r>
            <a:r>
              <a:rPr lang="de-DE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at </a:t>
            </a:r>
            <a:r>
              <a:rPr lang="de-DE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www.eiko-fried.com</a:t>
            </a:r>
            <a:r>
              <a:rPr lang="de-DE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/ABCT2016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06400" y="5854390"/>
            <a:ext cx="9626600" cy="11028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1025" y="6221928"/>
            <a:ext cx="7981950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ABCT New York City, October 29 2016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28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0121" y="6356349"/>
            <a:ext cx="1432255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16" y="1393987"/>
            <a:ext cx="5144924" cy="514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8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Domain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Solution: </a:t>
            </a:r>
            <a:r>
              <a:rPr lang="en-US" dirty="0" err="1" smtClean="0"/>
              <a:t>RDoC</a:t>
            </a:r>
            <a:r>
              <a:rPr lang="en-US" dirty="0" smtClean="0"/>
              <a:t> </a:t>
            </a:r>
            <a:r>
              <a:rPr lang="en-US" dirty="0"/>
              <a:t>that cuts across current </a:t>
            </a:r>
            <a:r>
              <a:rPr lang="en-US"/>
              <a:t>diagnostic </a:t>
            </a:r>
            <a:r>
              <a:rPr lang="en-US" smtClean="0"/>
              <a:t>criteria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5" name="Gerade Verbindung mit Pfeil 7"/>
          <p:cNvCxnSpPr/>
          <p:nvPr/>
        </p:nvCxnSpPr>
        <p:spPr>
          <a:xfrm flipH="1">
            <a:off x="1337014" y="4646775"/>
            <a:ext cx="822849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6" name="Rechteck 8"/>
          <p:cNvSpPr/>
          <p:nvPr/>
        </p:nvSpPr>
        <p:spPr>
          <a:xfrm>
            <a:off x="1076664" y="550111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7" name="Rechteck 9"/>
          <p:cNvSpPr/>
          <p:nvPr/>
        </p:nvSpPr>
        <p:spPr>
          <a:xfrm>
            <a:off x="1908975" y="550111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8" name="Rechteck 10"/>
          <p:cNvSpPr/>
          <p:nvPr/>
        </p:nvSpPr>
        <p:spPr>
          <a:xfrm>
            <a:off x="2741286" y="550111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s4</a:t>
            </a:r>
            <a:endParaRPr lang="en-US" dirty="0"/>
          </a:p>
        </p:txBody>
      </p:sp>
      <p:cxnSp>
        <p:nvCxnSpPr>
          <p:cNvPr id="9" name="Gerade Verbindung mit Pfeil 7"/>
          <p:cNvCxnSpPr/>
          <p:nvPr/>
        </p:nvCxnSpPr>
        <p:spPr>
          <a:xfrm>
            <a:off x="2159863" y="4646775"/>
            <a:ext cx="841773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0" name="Gerade Verbindung mit Pfeil 7"/>
          <p:cNvCxnSpPr/>
          <p:nvPr/>
        </p:nvCxnSpPr>
        <p:spPr>
          <a:xfrm>
            <a:off x="2159863" y="4646775"/>
            <a:ext cx="9462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1" name="Rechteck 10"/>
          <p:cNvSpPr/>
          <p:nvPr/>
        </p:nvSpPr>
        <p:spPr>
          <a:xfrm>
            <a:off x="3573597" y="550111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12" name="Rechteck 8"/>
          <p:cNvSpPr/>
          <p:nvPr/>
        </p:nvSpPr>
        <p:spPr>
          <a:xfrm>
            <a:off x="244353" y="5501114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s1</a:t>
            </a:r>
          </a:p>
        </p:txBody>
      </p:sp>
      <p:cxnSp>
        <p:nvCxnSpPr>
          <p:cNvPr id="13" name="Gerade Verbindung mit Pfeil 7"/>
          <p:cNvCxnSpPr/>
          <p:nvPr/>
        </p:nvCxnSpPr>
        <p:spPr>
          <a:xfrm flipH="1">
            <a:off x="504703" y="4646775"/>
            <a:ext cx="1655160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4" name="Gerade Verbindung mit Pfeil 7"/>
          <p:cNvCxnSpPr/>
          <p:nvPr/>
        </p:nvCxnSpPr>
        <p:spPr>
          <a:xfrm>
            <a:off x="2159863" y="4646775"/>
            <a:ext cx="1674084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5" name="Oval 14"/>
          <p:cNvSpPr/>
          <p:nvPr/>
        </p:nvSpPr>
        <p:spPr>
          <a:xfrm>
            <a:off x="1821120" y="3969289"/>
            <a:ext cx="677486" cy="677486"/>
          </a:xfrm>
          <a:prstGeom prst="ellipse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6" name="Rechteck 8"/>
          <p:cNvSpPr/>
          <p:nvPr/>
        </p:nvSpPr>
        <p:spPr>
          <a:xfrm>
            <a:off x="5843270" y="550111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7" name="Rechteck 9"/>
          <p:cNvSpPr/>
          <p:nvPr/>
        </p:nvSpPr>
        <p:spPr>
          <a:xfrm>
            <a:off x="6675581" y="550111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18" name="Rechteck 10"/>
          <p:cNvSpPr/>
          <p:nvPr/>
        </p:nvSpPr>
        <p:spPr>
          <a:xfrm>
            <a:off x="7507892" y="550111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19" name="Rechteck 10"/>
          <p:cNvSpPr/>
          <p:nvPr/>
        </p:nvSpPr>
        <p:spPr>
          <a:xfrm>
            <a:off x="8340203" y="550111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20" name="Rechteck 8"/>
          <p:cNvSpPr/>
          <p:nvPr/>
        </p:nvSpPr>
        <p:spPr>
          <a:xfrm>
            <a:off x="5010959" y="5501114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s1</a:t>
            </a:r>
          </a:p>
        </p:txBody>
      </p:sp>
      <p:cxnSp>
        <p:nvCxnSpPr>
          <p:cNvPr id="21" name="Gerade Verbindung mit Pfeil 7"/>
          <p:cNvCxnSpPr/>
          <p:nvPr/>
        </p:nvCxnSpPr>
        <p:spPr>
          <a:xfrm flipH="1">
            <a:off x="6092711" y="4646775"/>
            <a:ext cx="822849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2" name="Gerade Verbindung mit Pfeil 7"/>
          <p:cNvCxnSpPr/>
          <p:nvPr/>
        </p:nvCxnSpPr>
        <p:spPr>
          <a:xfrm>
            <a:off x="6915560" y="4646775"/>
            <a:ext cx="841773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3" name="Gerade Verbindung mit Pfeil 7"/>
          <p:cNvCxnSpPr/>
          <p:nvPr/>
        </p:nvCxnSpPr>
        <p:spPr>
          <a:xfrm>
            <a:off x="6915560" y="4646775"/>
            <a:ext cx="9462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4" name="Gerade Verbindung mit Pfeil 7"/>
          <p:cNvCxnSpPr/>
          <p:nvPr/>
        </p:nvCxnSpPr>
        <p:spPr>
          <a:xfrm flipH="1">
            <a:off x="5260400" y="4646775"/>
            <a:ext cx="1655160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5" name="Gerade Verbindung mit Pfeil 7"/>
          <p:cNvCxnSpPr/>
          <p:nvPr/>
        </p:nvCxnSpPr>
        <p:spPr>
          <a:xfrm>
            <a:off x="6915560" y="4646775"/>
            <a:ext cx="1674084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6" name="Oval 25"/>
          <p:cNvSpPr/>
          <p:nvPr/>
        </p:nvSpPr>
        <p:spPr>
          <a:xfrm>
            <a:off x="6576817" y="3969289"/>
            <a:ext cx="677486" cy="677486"/>
          </a:xfrm>
          <a:prstGeom prst="ellipse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34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Domain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Solution: </a:t>
            </a:r>
            <a:r>
              <a:rPr lang="en-US" dirty="0" err="1" smtClean="0"/>
              <a:t>RDoC</a:t>
            </a:r>
            <a:r>
              <a:rPr lang="en-US" dirty="0" smtClean="0"/>
              <a:t> </a:t>
            </a:r>
            <a:r>
              <a:rPr lang="en-US" dirty="0"/>
              <a:t>that cuts across current diagnostic </a:t>
            </a:r>
            <a:r>
              <a:rPr lang="en-US" dirty="0" smtClean="0"/>
              <a:t>criteria</a:t>
            </a:r>
          </a:p>
          <a:p>
            <a:r>
              <a:rPr lang="en-US" dirty="0" smtClean="0"/>
              <a:t>However, similar to the DSM (and other dimensional approaches), </a:t>
            </a:r>
            <a:r>
              <a:rPr lang="en-US" dirty="0" err="1" smtClean="0"/>
              <a:t>RDoC</a:t>
            </a:r>
            <a:r>
              <a:rPr lang="en-US" dirty="0" smtClean="0"/>
              <a:t> based </a:t>
            </a:r>
            <a:r>
              <a:rPr lang="en-US" dirty="0"/>
              <a:t>on </a:t>
            </a:r>
            <a:r>
              <a:rPr lang="en-US" dirty="0" smtClean="0"/>
              <a:t>assumption </a:t>
            </a:r>
            <a:r>
              <a:rPr lang="en-US" dirty="0"/>
              <a:t>that specific symptoms </a:t>
            </a:r>
            <a:r>
              <a:rPr lang="en-US" dirty="0" smtClean="0"/>
              <a:t>co-occur </a:t>
            </a:r>
            <a:r>
              <a:rPr lang="en-US" dirty="0"/>
              <a:t>in syndromes because they share </a:t>
            </a:r>
            <a:r>
              <a:rPr lang="en-US" dirty="0" smtClean="0"/>
              <a:t>a common cause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Rechteck 8"/>
          <p:cNvSpPr/>
          <p:nvPr/>
        </p:nvSpPr>
        <p:spPr>
          <a:xfrm>
            <a:off x="3452310" y="5502247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7" name="Rechteck 9"/>
          <p:cNvSpPr/>
          <p:nvPr/>
        </p:nvSpPr>
        <p:spPr>
          <a:xfrm>
            <a:off x="4284621" y="5502247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18" name="Rechteck 10"/>
          <p:cNvSpPr/>
          <p:nvPr/>
        </p:nvSpPr>
        <p:spPr>
          <a:xfrm>
            <a:off x="5116932" y="5502247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19" name="Rechteck 10"/>
          <p:cNvSpPr/>
          <p:nvPr/>
        </p:nvSpPr>
        <p:spPr>
          <a:xfrm>
            <a:off x="5949243" y="5502247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20" name="Rechteck 8"/>
          <p:cNvSpPr/>
          <p:nvPr/>
        </p:nvSpPr>
        <p:spPr>
          <a:xfrm>
            <a:off x="2619999" y="5502247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s1</a:t>
            </a:r>
          </a:p>
        </p:txBody>
      </p:sp>
      <p:cxnSp>
        <p:nvCxnSpPr>
          <p:cNvPr id="21" name="Gerade Verbindung mit Pfeil 7"/>
          <p:cNvCxnSpPr/>
          <p:nvPr/>
        </p:nvCxnSpPr>
        <p:spPr>
          <a:xfrm flipH="1">
            <a:off x="3701751" y="4647908"/>
            <a:ext cx="822849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2" name="Gerade Verbindung mit Pfeil 7"/>
          <p:cNvCxnSpPr/>
          <p:nvPr/>
        </p:nvCxnSpPr>
        <p:spPr>
          <a:xfrm>
            <a:off x="4524600" y="4647908"/>
            <a:ext cx="841773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3" name="Gerade Verbindung mit Pfeil 7"/>
          <p:cNvCxnSpPr/>
          <p:nvPr/>
        </p:nvCxnSpPr>
        <p:spPr>
          <a:xfrm>
            <a:off x="4524600" y="4647908"/>
            <a:ext cx="9462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4" name="Gerade Verbindung mit Pfeil 7"/>
          <p:cNvCxnSpPr/>
          <p:nvPr/>
        </p:nvCxnSpPr>
        <p:spPr>
          <a:xfrm flipH="1">
            <a:off x="2869440" y="4647908"/>
            <a:ext cx="1655160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5" name="Gerade Verbindung mit Pfeil 7"/>
          <p:cNvCxnSpPr/>
          <p:nvPr/>
        </p:nvCxnSpPr>
        <p:spPr>
          <a:xfrm>
            <a:off x="4524600" y="4647908"/>
            <a:ext cx="1674084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6" name="Oval 25"/>
          <p:cNvSpPr/>
          <p:nvPr/>
        </p:nvSpPr>
        <p:spPr>
          <a:xfrm>
            <a:off x="4185857" y="3970422"/>
            <a:ext cx="677486" cy="6774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79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Domain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	        </a:t>
            </a:r>
            <a:b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“First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the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RDoC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framework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conceptualizes </a:t>
            </a:r>
            <a:b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mental illnesses as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brain disorders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Rechteck 8"/>
          <p:cNvSpPr/>
          <p:nvPr/>
        </p:nvSpPr>
        <p:spPr>
          <a:xfrm>
            <a:off x="3452310" y="5502247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7" name="Rechteck 9"/>
          <p:cNvSpPr/>
          <p:nvPr/>
        </p:nvSpPr>
        <p:spPr>
          <a:xfrm>
            <a:off x="4284621" y="5502247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s3</a:t>
            </a:r>
            <a:endParaRPr lang="en-US" dirty="0"/>
          </a:p>
        </p:txBody>
      </p:sp>
      <p:sp>
        <p:nvSpPr>
          <p:cNvPr id="18" name="Rechteck 10"/>
          <p:cNvSpPr/>
          <p:nvPr/>
        </p:nvSpPr>
        <p:spPr>
          <a:xfrm>
            <a:off x="5116932" y="5502247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s4</a:t>
            </a:r>
            <a:endParaRPr lang="en-US" dirty="0"/>
          </a:p>
        </p:txBody>
      </p:sp>
      <p:sp>
        <p:nvSpPr>
          <p:cNvPr id="19" name="Rechteck 10"/>
          <p:cNvSpPr/>
          <p:nvPr/>
        </p:nvSpPr>
        <p:spPr>
          <a:xfrm>
            <a:off x="5949243" y="5502247"/>
            <a:ext cx="520700" cy="520700"/>
          </a:xfrm>
          <a:prstGeom prst="rect">
            <a:avLst/>
          </a:prstGeom>
          <a:solidFill>
            <a:srgbClr val="AFE68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20" name="Rechteck 8"/>
          <p:cNvSpPr/>
          <p:nvPr/>
        </p:nvSpPr>
        <p:spPr>
          <a:xfrm>
            <a:off x="2619999" y="5502247"/>
            <a:ext cx="520700" cy="520700"/>
          </a:xfrm>
          <a:prstGeom prst="rect">
            <a:avLst/>
          </a:prstGeom>
          <a:solidFill>
            <a:srgbClr val="9CEEF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s1</a:t>
            </a:r>
          </a:p>
        </p:txBody>
      </p:sp>
      <p:cxnSp>
        <p:nvCxnSpPr>
          <p:cNvPr id="21" name="Gerade Verbindung mit Pfeil 7"/>
          <p:cNvCxnSpPr/>
          <p:nvPr/>
        </p:nvCxnSpPr>
        <p:spPr>
          <a:xfrm flipH="1">
            <a:off x="3701751" y="4647908"/>
            <a:ext cx="822849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2" name="Gerade Verbindung mit Pfeil 7"/>
          <p:cNvCxnSpPr/>
          <p:nvPr/>
        </p:nvCxnSpPr>
        <p:spPr>
          <a:xfrm>
            <a:off x="4524600" y="4647908"/>
            <a:ext cx="841773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3" name="Gerade Verbindung mit Pfeil 7"/>
          <p:cNvCxnSpPr/>
          <p:nvPr/>
        </p:nvCxnSpPr>
        <p:spPr>
          <a:xfrm>
            <a:off x="4524600" y="4647908"/>
            <a:ext cx="9462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4" name="Gerade Verbindung mit Pfeil 7"/>
          <p:cNvCxnSpPr/>
          <p:nvPr/>
        </p:nvCxnSpPr>
        <p:spPr>
          <a:xfrm flipH="1">
            <a:off x="2869440" y="4647908"/>
            <a:ext cx="1655160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5" name="Gerade Verbindung mit Pfeil 7"/>
          <p:cNvCxnSpPr/>
          <p:nvPr/>
        </p:nvCxnSpPr>
        <p:spPr>
          <a:xfrm>
            <a:off x="4524600" y="4647908"/>
            <a:ext cx="1674084" cy="8543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6" name="Oval 25"/>
          <p:cNvSpPr/>
          <p:nvPr/>
        </p:nvSpPr>
        <p:spPr>
          <a:xfrm>
            <a:off x="4185857" y="3970422"/>
            <a:ext cx="677486" cy="6774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51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86108" y="4789672"/>
            <a:ext cx="7772400" cy="1362075"/>
          </a:xfrm>
        </p:spPr>
        <p:txBody>
          <a:bodyPr/>
          <a:lstStyle/>
          <a:p>
            <a:r>
              <a:rPr lang="de-DE" dirty="0" smtClean="0"/>
              <a:t>Networks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panda-cub-playing-with-ball-animated-gif-cute-animal-pictur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8" y="663409"/>
            <a:ext cx="3245005" cy="35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3" y="2709704"/>
            <a:ext cx="3977481" cy="3977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8" y="2717108"/>
            <a:ext cx="3999053" cy="3999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9276"/>
          </a:xfrm>
        </p:spPr>
        <p:txBody>
          <a:bodyPr>
            <a:normAutofit/>
          </a:bodyPr>
          <a:lstStyle/>
          <a:p>
            <a:r>
              <a:rPr lang="de-DE" dirty="0"/>
              <a:t>Symptoms </a:t>
            </a:r>
            <a:r>
              <a:rPr lang="de-DE" dirty="0" err="1"/>
              <a:t>causally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in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  <a:p>
            <a:r>
              <a:rPr lang="de-DE" dirty="0"/>
              <a:t>Not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, 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i="1" dirty="0" err="1"/>
              <a:t>estimate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 in </a:t>
            </a:r>
            <a:r>
              <a:rPr lang="de-DE" dirty="0" err="1"/>
              <a:t>models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654</Words>
  <Application>Microsoft Macintosh PowerPoint</Application>
  <PresentationFormat>On-screen Show (4:3)</PresentationFormat>
  <Paragraphs>183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Office-Design</vt:lpstr>
      <vt:lpstr>The network approach to psychopathology:  opportunities for an empirically based revision of contemporary classification systems </vt:lpstr>
      <vt:lpstr>Psychiatric nosology</vt:lpstr>
      <vt:lpstr>PowerPoint Presentation</vt:lpstr>
      <vt:lpstr>Summary</vt:lpstr>
      <vt:lpstr>Research Domain Criteria</vt:lpstr>
      <vt:lpstr>Research Domain Criteria</vt:lpstr>
      <vt:lpstr>Research Domain Criteria</vt:lpstr>
      <vt:lpstr>Networks !</vt:lpstr>
      <vt:lpstr>Network perspective</vt:lpstr>
      <vt:lpstr>PTSD</vt:lpstr>
      <vt:lpstr>Substance abuse</vt:lpstr>
      <vt:lpstr>Bereavement</vt:lpstr>
      <vt:lpstr>Psychosis</vt:lpstr>
      <vt:lpstr>Comorbidity</vt:lpstr>
      <vt:lpstr>Comorbidity</vt:lpstr>
      <vt:lpstr>Comorbidity</vt:lpstr>
      <vt:lpstr>Centrality</vt:lpstr>
      <vt:lpstr>Centrality</vt:lpstr>
      <vt:lpstr>Centrality</vt:lpstr>
      <vt:lpstr>Nosology: bottom-up</vt:lpstr>
      <vt:lpstr>Nosology: bottom-up</vt:lpstr>
      <vt:lpstr>Nosology: bottom-up</vt:lpstr>
      <vt:lpstr>Hybrid models</vt:lpstr>
      <vt:lpstr>Hybrid models</vt:lpstr>
      <vt:lpstr>But what about temporal networks Eiko?</vt:lpstr>
      <vt:lpstr>Temporal networks</vt:lpstr>
      <vt:lpstr>Resources</vt:lpstr>
      <vt:lpstr>www.psych-networks.com</vt:lpstr>
      <vt:lpstr>Fantastic network  colleagues &amp; collaborators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Fried, Eiko</dc:creator>
  <cp:lastModifiedBy>Microsoft Office User</cp:lastModifiedBy>
  <cp:revision>5285</cp:revision>
  <dcterms:created xsi:type="dcterms:W3CDTF">2013-04-14T17:48:39Z</dcterms:created>
  <dcterms:modified xsi:type="dcterms:W3CDTF">2016-10-26T20:02:29Z</dcterms:modified>
</cp:coreProperties>
</file>