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tags/tag3.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4.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handoutMasterIdLst>
    <p:handoutMasterId r:id="rId30"/>
  </p:handoutMasterIdLst>
  <p:sldIdLst>
    <p:sldId id="1660" r:id="rId2"/>
    <p:sldId id="1776" r:id="rId3"/>
    <p:sldId id="1670" r:id="rId4"/>
    <p:sldId id="1775" r:id="rId5"/>
    <p:sldId id="1718" r:id="rId6"/>
    <p:sldId id="1774" r:id="rId7"/>
    <p:sldId id="1723" r:id="rId8"/>
    <p:sldId id="1768" r:id="rId9"/>
    <p:sldId id="1724" r:id="rId10"/>
    <p:sldId id="1719" r:id="rId11"/>
    <p:sldId id="1759" r:id="rId12"/>
    <p:sldId id="1748" r:id="rId13"/>
    <p:sldId id="1730" r:id="rId14"/>
    <p:sldId id="1734" r:id="rId15"/>
    <p:sldId id="1750" r:id="rId16"/>
    <p:sldId id="1736" r:id="rId17"/>
    <p:sldId id="1731" r:id="rId18"/>
    <p:sldId id="1749" r:id="rId19"/>
    <p:sldId id="1751" r:id="rId20"/>
    <p:sldId id="1713" r:id="rId21"/>
    <p:sldId id="1756" r:id="rId22"/>
    <p:sldId id="1772" r:id="rId23"/>
    <p:sldId id="1777" r:id="rId24"/>
    <p:sldId id="1715" r:id="rId25"/>
    <p:sldId id="1737" r:id="rId26"/>
    <p:sldId id="1778" r:id="rId27"/>
    <p:sldId id="1571" r:id="rId28"/>
  </p:sldIdLst>
  <p:sldSz cx="9144000" cy="6858000" type="screen4x3"/>
  <p:notesSz cx="6858000" cy="9144000"/>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1AAF98F7-7F0A-3C4F-89CE-2AF2073E4238}">
          <p14:sldIdLst>
            <p14:sldId id="1660"/>
            <p14:sldId id="1776"/>
            <p14:sldId id="1670"/>
            <p14:sldId id="1775"/>
            <p14:sldId id="1718"/>
            <p14:sldId id="1774"/>
            <p14:sldId id="1723"/>
            <p14:sldId id="1768"/>
            <p14:sldId id="1724"/>
            <p14:sldId id="1719"/>
            <p14:sldId id="1759"/>
            <p14:sldId id="1748"/>
            <p14:sldId id="1730"/>
            <p14:sldId id="1734"/>
            <p14:sldId id="1750"/>
            <p14:sldId id="1736"/>
            <p14:sldId id="1731"/>
            <p14:sldId id="1749"/>
            <p14:sldId id="1751"/>
            <p14:sldId id="1713"/>
            <p14:sldId id="1756"/>
            <p14:sldId id="1772"/>
            <p14:sldId id="1777"/>
            <p14:sldId id="1715"/>
            <p14:sldId id="1737"/>
            <p14:sldId id="1778"/>
            <p14:sldId id="157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iko Fried"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69A9F6"/>
    <a:srgbClr val="EC66BC"/>
    <a:srgbClr val="F3F3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Helle Formatvorlag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Helle Formatvorlag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Helle Formatvorlag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69012ECD-51FC-41F1-AA8D-1B2483CD663E}" styleName="Helle Formatvorlage 2 - Akz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E25E649-3F16-4E02-A733-19D2CDBF48F0}" styleName="Mittlere Formatvorlage 3 - Akz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202B0CA-FC54-4496-8BCA-5EF66A818D29}" styleName="Dunkle Formatvorlag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ittlere Formatvorlag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EC20E35-A176-4012-BC5E-935CFFF8708E}" styleName="Mittlere Formatvorlag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93D81CF-94F2-401A-BA57-92F5A7B2D0C5}" styleName="Mittlere Formatvorlag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12C8C85-51F0-491E-9774-3900AFEF0FD7}" styleName="Helle Formatvorlage 2 - Akz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5480" autoAdjust="0"/>
    <p:restoredTop sz="86588" autoAdjust="0"/>
  </p:normalViewPr>
  <p:slideViewPr>
    <p:cSldViewPr snapToGrid="0" snapToObjects="1">
      <p:cViewPr varScale="1">
        <p:scale>
          <a:sx n="79" d="100"/>
          <a:sy n="79" d="100"/>
        </p:scale>
        <p:origin x="200" y="216"/>
      </p:cViewPr>
      <p:guideLst>
        <p:guide orient="horz" pos="2160"/>
        <p:guide pos="2880"/>
      </p:guideLst>
    </p:cSldViewPr>
  </p:slideViewPr>
  <p:outlineViewPr>
    <p:cViewPr>
      <p:scale>
        <a:sx n="33" d="100"/>
        <a:sy n="33" d="100"/>
      </p:scale>
      <p:origin x="0" y="14982"/>
    </p:cViewPr>
  </p:outlineViewPr>
  <p:notesTextViewPr>
    <p:cViewPr>
      <p:scale>
        <a:sx n="125" d="100"/>
        <a:sy n="125" d="100"/>
      </p:scale>
      <p:origin x="0" y="0"/>
    </p:cViewPr>
  </p:notesTextViewPr>
  <p:sorterViewPr>
    <p:cViewPr>
      <p:scale>
        <a:sx n="66" d="100"/>
        <a:sy n="66" d="100"/>
      </p:scale>
      <p:origin x="0" y="239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Helvetica Neue Light" charset="0"/>
            </a:endParaRPr>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BEDED2F-C148-F144-9487-4A1C2AC83E5B}" type="datetime1">
              <a:rPr lang="en-US" smtClean="0">
                <a:latin typeface="Helvetica Neue Light" charset="0"/>
              </a:rPr>
              <a:pPr/>
              <a:t>5/24/18</a:t>
            </a:fld>
            <a:endParaRPr lang="en-US" dirty="0">
              <a:latin typeface="Helvetica Neue Light" charset="0"/>
            </a:endParaRPr>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Helvetica Neue Light" charset="0"/>
            </a:endParaRPr>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D9DEF15-7021-5843-A067-ED3B9AD281B5}" type="slidenum">
              <a:rPr lang="en-US" smtClean="0">
                <a:latin typeface="Helvetica Neue Light" charset="0"/>
              </a:rPr>
              <a:pPr/>
              <a:t>‹#›</a:t>
            </a:fld>
            <a:endParaRPr lang="en-US" dirty="0">
              <a:latin typeface="Helvetica Neue Light" charset="0"/>
            </a:endParaRPr>
          </a:p>
        </p:txBody>
      </p:sp>
    </p:spTree>
    <p:extLst>
      <p:ext uri="{BB962C8B-B14F-4D97-AF65-F5344CB8AC3E}">
        <p14:creationId xmlns:p14="http://schemas.microsoft.com/office/powerpoint/2010/main" val="203506243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Helvetica Neue Light" charset="0"/>
              </a:defRPr>
            </a:lvl1pPr>
          </a:lstStyle>
          <a:p>
            <a:endParaRPr lang="en-US" dirty="0"/>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Helvetica Neue Light" charset="0"/>
              </a:defRPr>
            </a:lvl1pPr>
          </a:lstStyle>
          <a:p>
            <a:fld id="{46C4888B-07EB-4041-A369-8A9C01772FC8}" type="datetime1">
              <a:rPr lang="en-US" smtClean="0"/>
              <a:pPr/>
              <a:t>5/24/18</a:t>
            </a:fld>
            <a:endParaRPr lang="en-US" dirty="0"/>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Helvetica Neue Light" charset="0"/>
              </a:defRPr>
            </a:lvl1pPr>
          </a:lstStyle>
          <a:p>
            <a:endParaRPr lang="en-US" dirty="0"/>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Helvetica Neue Light" charset="0"/>
              </a:defRPr>
            </a:lvl1pPr>
          </a:lstStyle>
          <a:p>
            <a:fld id="{13B9C0F0-4277-3F46-A614-A4DC2EFA1CA1}" type="slidenum">
              <a:rPr lang="en-US" smtClean="0"/>
              <a:pPr/>
              <a:t>‹#›</a:t>
            </a:fld>
            <a:endParaRPr lang="en-US" dirty="0"/>
          </a:p>
        </p:txBody>
      </p:sp>
    </p:spTree>
    <p:extLst>
      <p:ext uri="{BB962C8B-B14F-4D97-AF65-F5344CB8AC3E}">
        <p14:creationId xmlns:p14="http://schemas.microsoft.com/office/powerpoint/2010/main" val="227564215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b="0" i="0" kern="1200">
        <a:solidFill>
          <a:schemeClr val="tx1"/>
        </a:solidFill>
        <a:latin typeface="Helvetica Neue Light" charset="0"/>
        <a:ea typeface="+mn-ea"/>
        <a:cs typeface="+mn-cs"/>
      </a:defRPr>
    </a:lvl1pPr>
    <a:lvl2pPr marL="457200" algn="l" defTabSz="457200" rtl="0" eaLnBrk="1" latinLnBrk="0" hangingPunct="1">
      <a:defRPr sz="1200" b="0" i="0" kern="1200">
        <a:solidFill>
          <a:schemeClr val="tx1"/>
        </a:solidFill>
        <a:latin typeface="Helvetica Neue Light" charset="0"/>
        <a:ea typeface="+mn-ea"/>
        <a:cs typeface="+mn-cs"/>
      </a:defRPr>
    </a:lvl2pPr>
    <a:lvl3pPr marL="914400" algn="l" defTabSz="457200" rtl="0" eaLnBrk="1" latinLnBrk="0" hangingPunct="1">
      <a:defRPr sz="1200" b="0" i="0" kern="1200">
        <a:solidFill>
          <a:schemeClr val="tx1"/>
        </a:solidFill>
        <a:latin typeface="Helvetica Neue Light" charset="0"/>
        <a:ea typeface="+mn-ea"/>
        <a:cs typeface="+mn-cs"/>
      </a:defRPr>
    </a:lvl3pPr>
    <a:lvl4pPr marL="1371600" algn="l" defTabSz="457200" rtl="0" eaLnBrk="1" latinLnBrk="0" hangingPunct="1">
      <a:defRPr sz="1200" b="0" i="0" kern="1200">
        <a:solidFill>
          <a:schemeClr val="tx1"/>
        </a:solidFill>
        <a:latin typeface="Helvetica Neue Light" charset="0"/>
        <a:ea typeface="+mn-ea"/>
        <a:cs typeface="+mn-cs"/>
      </a:defRPr>
    </a:lvl4pPr>
    <a:lvl5pPr marL="1828800" algn="l" defTabSz="457200" rtl="0" eaLnBrk="1" latinLnBrk="0" hangingPunct="1">
      <a:defRPr sz="1200" b="0" i="0" kern="1200">
        <a:solidFill>
          <a:schemeClr val="tx1"/>
        </a:solidFill>
        <a:latin typeface="Helvetica Neue Light" charset="0"/>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dirty="0"/>
          </a:p>
        </p:txBody>
      </p:sp>
      <p:sp>
        <p:nvSpPr>
          <p:cNvPr id="4" name="Foliennummernplatzhalter 3"/>
          <p:cNvSpPr>
            <a:spLocks noGrp="1"/>
          </p:cNvSpPr>
          <p:nvPr>
            <p:ph type="sldNum" sz="quarter" idx="10"/>
          </p:nvPr>
        </p:nvSpPr>
        <p:spPr/>
        <p:txBody>
          <a:bodyPr/>
          <a:lstStyle/>
          <a:p>
            <a:fld id="{13B9C0F0-4277-3F46-A614-A4DC2EFA1CA1}" type="slidenum">
              <a:rPr lang="en-US" smtClean="0"/>
              <a:pPr/>
              <a:t>1</a:t>
            </a:fld>
            <a:endParaRPr lang="en-US"/>
          </a:p>
        </p:txBody>
      </p:sp>
    </p:spTree>
    <p:extLst>
      <p:ext uri="{BB962C8B-B14F-4D97-AF65-F5344CB8AC3E}">
        <p14:creationId xmlns:p14="http://schemas.microsoft.com/office/powerpoint/2010/main" val="35249834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B9C0F0-4277-3F46-A614-A4DC2EFA1CA1}" type="slidenum">
              <a:rPr lang="en-US" smtClean="0"/>
              <a:pPr/>
              <a:t>13</a:t>
            </a:fld>
            <a:endParaRPr lang="en-US" dirty="0"/>
          </a:p>
        </p:txBody>
      </p:sp>
    </p:spTree>
    <p:extLst>
      <p:ext uri="{BB962C8B-B14F-4D97-AF65-F5344CB8AC3E}">
        <p14:creationId xmlns:p14="http://schemas.microsoft.com/office/powerpoint/2010/main" val="27692266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buFontTx/>
              <a:buChar char="•"/>
            </a:pPr>
            <a:r>
              <a:rPr lang="en-US" baseline="0" dirty="0"/>
              <a:t>Let’s ignore for this talk that symptoms are weird … </a:t>
            </a:r>
          </a:p>
        </p:txBody>
      </p:sp>
      <p:sp>
        <p:nvSpPr>
          <p:cNvPr id="4" name="Foliennummernplatzhalter 3"/>
          <p:cNvSpPr>
            <a:spLocks noGrp="1"/>
          </p:cNvSpPr>
          <p:nvPr>
            <p:ph type="sldNum" sz="quarter" idx="10"/>
          </p:nvPr>
        </p:nvSpPr>
        <p:spPr/>
        <p:txBody>
          <a:bodyPr/>
          <a:lstStyle/>
          <a:p>
            <a:fld id="{13B9C0F0-4277-3F46-A614-A4DC2EFA1CA1}" type="slidenum">
              <a:rPr lang="en-US" smtClean="0"/>
              <a:pPr/>
              <a:t>14</a:t>
            </a:fld>
            <a:endParaRPr lang="en-US"/>
          </a:p>
        </p:txBody>
      </p:sp>
    </p:spTree>
    <p:extLst>
      <p:ext uri="{BB962C8B-B14F-4D97-AF65-F5344CB8AC3E}">
        <p14:creationId xmlns:p14="http://schemas.microsoft.com/office/powerpoint/2010/main" val="1221020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buFontTx/>
              <a:buChar char="•"/>
            </a:pPr>
            <a:endParaRPr lang="en-US" dirty="0"/>
          </a:p>
        </p:txBody>
      </p:sp>
      <p:sp>
        <p:nvSpPr>
          <p:cNvPr id="4" name="Foliennummernplatzhalter 3"/>
          <p:cNvSpPr>
            <a:spLocks noGrp="1"/>
          </p:cNvSpPr>
          <p:nvPr>
            <p:ph type="sldNum" sz="quarter" idx="10"/>
          </p:nvPr>
        </p:nvSpPr>
        <p:spPr/>
        <p:txBody>
          <a:bodyPr/>
          <a:lstStyle/>
          <a:p>
            <a:fld id="{13B9C0F0-4277-3F46-A614-A4DC2EFA1CA1}" type="slidenum">
              <a:rPr lang="en-US" smtClean="0"/>
              <a:pPr/>
              <a:t>15</a:t>
            </a:fld>
            <a:endParaRPr lang="en-US"/>
          </a:p>
        </p:txBody>
      </p:sp>
    </p:spTree>
    <p:extLst>
      <p:ext uri="{BB962C8B-B14F-4D97-AF65-F5344CB8AC3E}">
        <p14:creationId xmlns:p14="http://schemas.microsoft.com/office/powerpoint/2010/main" val="29908638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buFontTx/>
              <a:buChar char="•"/>
            </a:pPr>
            <a:endParaRPr lang="en-US" dirty="0"/>
          </a:p>
        </p:txBody>
      </p:sp>
      <p:sp>
        <p:nvSpPr>
          <p:cNvPr id="4" name="Foliennummernplatzhalter 3"/>
          <p:cNvSpPr>
            <a:spLocks noGrp="1"/>
          </p:cNvSpPr>
          <p:nvPr>
            <p:ph type="sldNum" sz="quarter" idx="10"/>
          </p:nvPr>
        </p:nvSpPr>
        <p:spPr/>
        <p:txBody>
          <a:bodyPr/>
          <a:lstStyle/>
          <a:p>
            <a:fld id="{13B9C0F0-4277-3F46-A614-A4DC2EFA1CA1}" type="slidenum">
              <a:rPr lang="en-US" smtClean="0"/>
              <a:pPr/>
              <a:t>16</a:t>
            </a:fld>
            <a:endParaRPr lang="en-US"/>
          </a:p>
        </p:txBody>
      </p:sp>
    </p:spTree>
    <p:extLst>
      <p:ext uri="{BB962C8B-B14F-4D97-AF65-F5344CB8AC3E}">
        <p14:creationId xmlns:p14="http://schemas.microsoft.com/office/powerpoint/2010/main" val="35488588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point is that these symptoms are fairly arbitrary and based on history, not empirical evidence</a:t>
            </a:r>
          </a:p>
        </p:txBody>
      </p:sp>
      <p:sp>
        <p:nvSpPr>
          <p:cNvPr id="4" name="Slide Number Placeholder 3"/>
          <p:cNvSpPr>
            <a:spLocks noGrp="1"/>
          </p:cNvSpPr>
          <p:nvPr>
            <p:ph type="sldNum" sz="quarter" idx="10"/>
          </p:nvPr>
        </p:nvSpPr>
        <p:spPr/>
        <p:txBody>
          <a:bodyPr/>
          <a:lstStyle/>
          <a:p>
            <a:fld id="{13B9C0F0-4277-3F46-A614-A4DC2EFA1CA1}" type="slidenum">
              <a:rPr lang="en-US" smtClean="0"/>
              <a:pPr/>
              <a:t>17</a:t>
            </a:fld>
            <a:endParaRPr lang="en-US" dirty="0"/>
          </a:p>
        </p:txBody>
      </p:sp>
    </p:spTree>
    <p:extLst>
      <p:ext uri="{BB962C8B-B14F-4D97-AF65-F5344CB8AC3E}">
        <p14:creationId xmlns:p14="http://schemas.microsoft.com/office/powerpoint/2010/main" val="20553157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buFontTx/>
              <a:buChar char="•"/>
            </a:pPr>
            <a:endParaRPr lang="en-US" baseline="0" dirty="0"/>
          </a:p>
        </p:txBody>
      </p:sp>
      <p:sp>
        <p:nvSpPr>
          <p:cNvPr id="4" name="Foliennummernplatzhalter 3"/>
          <p:cNvSpPr>
            <a:spLocks noGrp="1"/>
          </p:cNvSpPr>
          <p:nvPr>
            <p:ph type="sldNum" sz="quarter" idx="10"/>
          </p:nvPr>
        </p:nvSpPr>
        <p:spPr/>
        <p:txBody>
          <a:bodyPr/>
          <a:lstStyle/>
          <a:p>
            <a:fld id="{13B9C0F0-4277-3F46-A614-A4DC2EFA1CA1}" type="slidenum">
              <a:rPr lang="en-US" smtClean="0"/>
              <a:pPr/>
              <a:t>18</a:t>
            </a:fld>
            <a:endParaRPr lang="en-US"/>
          </a:p>
        </p:txBody>
      </p:sp>
    </p:spTree>
    <p:extLst>
      <p:ext uri="{BB962C8B-B14F-4D97-AF65-F5344CB8AC3E}">
        <p14:creationId xmlns:p14="http://schemas.microsoft.com/office/powerpoint/2010/main" val="42095728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 see you’re getting desperate there ... </a:t>
            </a:r>
          </a:p>
        </p:txBody>
      </p:sp>
      <p:sp>
        <p:nvSpPr>
          <p:cNvPr id="4" name="Slide Number Placeholder 3"/>
          <p:cNvSpPr>
            <a:spLocks noGrp="1"/>
          </p:cNvSpPr>
          <p:nvPr>
            <p:ph type="sldNum" sz="quarter" idx="10"/>
          </p:nvPr>
        </p:nvSpPr>
        <p:spPr/>
        <p:txBody>
          <a:bodyPr/>
          <a:lstStyle/>
          <a:p>
            <a:fld id="{13B9C0F0-4277-3F46-A614-A4DC2EFA1CA1}" type="slidenum">
              <a:rPr lang="en-US" smtClean="0"/>
              <a:pPr/>
              <a:t>19</a:t>
            </a:fld>
            <a:endParaRPr lang="en-US" dirty="0"/>
          </a:p>
        </p:txBody>
      </p:sp>
    </p:spTree>
    <p:extLst>
      <p:ext uri="{BB962C8B-B14F-4D97-AF65-F5344CB8AC3E}">
        <p14:creationId xmlns:p14="http://schemas.microsoft.com/office/powerpoint/2010/main" val="9065512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Half a century of psychometric research has shown </a:t>
            </a:r>
          </a:p>
        </p:txBody>
      </p:sp>
      <p:sp>
        <p:nvSpPr>
          <p:cNvPr id="4" name="Slide Number Placeholder 3"/>
          <p:cNvSpPr>
            <a:spLocks noGrp="1"/>
          </p:cNvSpPr>
          <p:nvPr>
            <p:ph type="sldNum" sz="quarter" idx="10"/>
          </p:nvPr>
        </p:nvSpPr>
        <p:spPr/>
        <p:txBody>
          <a:bodyPr/>
          <a:lstStyle/>
          <a:p>
            <a:fld id="{13B9C0F0-4277-3F46-A614-A4DC2EFA1CA1}" type="slidenum">
              <a:rPr lang="en-US" smtClean="0"/>
              <a:pPr/>
              <a:t>20</a:t>
            </a:fld>
            <a:endParaRPr lang="en-US" dirty="0"/>
          </a:p>
        </p:txBody>
      </p:sp>
    </p:spTree>
    <p:extLst>
      <p:ext uri="{BB962C8B-B14F-4D97-AF65-F5344CB8AC3E}">
        <p14:creationId xmlns:p14="http://schemas.microsoft.com/office/powerpoint/2010/main" val="9558568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e.g. epidemiological study or clinical trial.</a:t>
            </a:r>
          </a:p>
          <a:p>
            <a:pPr marL="171450" indent="-171450">
              <a:buFontTx/>
              <a:buChar char="-"/>
            </a:pPr>
            <a:r>
              <a:rPr lang="en-US" dirty="0"/>
              <a:t>14 points of Bob before treatment DO NOT MEAN THE SAME THING as after</a:t>
            </a:r>
          </a:p>
          <a:p>
            <a:endParaRPr lang="en-US" dirty="0"/>
          </a:p>
        </p:txBody>
      </p:sp>
      <p:sp>
        <p:nvSpPr>
          <p:cNvPr id="4" name="Slide Number Placeholder 3"/>
          <p:cNvSpPr>
            <a:spLocks noGrp="1"/>
          </p:cNvSpPr>
          <p:nvPr>
            <p:ph type="sldNum" sz="quarter" idx="10"/>
          </p:nvPr>
        </p:nvSpPr>
        <p:spPr/>
        <p:txBody>
          <a:bodyPr/>
          <a:lstStyle/>
          <a:p>
            <a:fld id="{13B9C0F0-4277-3F46-A614-A4DC2EFA1CA1}" type="slidenum">
              <a:rPr lang="en-US" smtClean="0"/>
              <a:pPr/>
              <a:t>21</a:t>
            </a:fld>
            <a:endParaRPr lang="en-US" dirty="0"/>
          </a:p>
        </p:txBody>
      </p:sp>
    </p:spTree>
    <p:extLst>
      <p:ext uri="{BB962C8B-B14F-4D97-AF65-F5344CB8AC3E}">
        <p14:creationId xmlns:p14="http://schemas.microsoft.com/office/powerpoint/2010/main" val="3409737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a:buFontTx/>
              <a:buChar char="•"/>
            </a:pPr>
            <a:endParaRPr lang="en-US" dirty="0"/>
          </a:p>
        </p:txBody>
      </p:sp>
      <p:sp>
        <p:nvSpPr>
          <p:cNvPr id="4" name="Foliennummernplatzhalter 3"/>
          <p:cNvSpPr>
            <a:spLocks noGrp="1"/>
          </p:cNvSpPr>
          <p:nvPr>
            <p:ph type="sldNum" sz="quarter" idx="10"/>
          </p:nvPr>
        </p:nvSpPr>
        <p:spPr/>
        <p:txBody>
          <a:bodyPr/>
          <a:lstStyle/>
          <a:p>
            <a:fld id="{13B9C0F0-4277-3F46-A614-A4DC2EFA1CA1}" type="slidenum">
              <a:rPr lang="en-US" smtClean="0"/>
              <a:pPr/>
              <a:t>2</a:t>
            </a:fld>
            <a:endParaRPr lang="en-US"/>
          </a:p>
        </p:txBody>
      </p:sp>
    </p:spTree>
    <p:extLst>
      <p:ext uri="{BB962C8B-B14F-4D97-AF65-F5344CB8AC3E}">
        <p14:creationId xmlns:p14="http://schemas.microsoft.com/office/powerpoint/2010/main" val="2544721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13B9C0F0-4277-3F46-A614-A4DC2EFA1CA1}" type="slidenum">
              <a:rPr lang="en-US" smtClean="0"/>
              <a:pPr/>
              <a:t>5</a:t>
            </a:fld>
            <a:endParaRPr lang="en-US" dirty="0"/>
          </a:p>
        </p:txBody>
      </p:sp>
    </p:spTree>
    <p:extLst>
      <p:ext uri="{BB962C8B-B14F-4D97-AF65-F5344CB8AC3E}">
        <p14:creationId xmlns:p14="http://schemas.microsoft.com/office/powerpoint/2010/main" val="21864411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not necessarily a problem in itself</a:t>
            </a:r>
          </a:p>
          <a:p>
            <a:endParaRPr lang="en-US" dirty="0"/>
          </a:p>
        </p:txBody>
      </p:sp>
      <p:sp>
        <p:nvSpPr>
          <p:cNvPr id="4" name="Slide Number Placeholder 3"/>
          <p:cNvSpPr>
            <a:spLocks noGrp="1"/>
          </p:cNvSpPr>
          <p:nvPr>
            <p:ph type="sldNum" sz="quarter" idx="10"/>
          </p:nvPr>
        </p:nvSpPr>
        <p:spPr/>
        <p:txBody>
          <a:bodyPr/>
          <a:lstStyle/>
          <a:p>
            <a:fld id="{13B9C0F0-4277-3F46-A614-A4DC2EFA1CA1}" type="slidenum">
              <a:rPr lang="en-US" smtClean="0"/>
              <a:pPr/>
              <a:t>6</a:t>
            </a:fld>
            <a:endParaRPr lang="en-US" dirty="0"/>
          </a:p>
        </p:txBody>
      </p:sp>
    </p:spTree>
    <p:extLst>
      <p:ext uri="{BB962C8B-B14F-4D97-AF65-F5344CB8AC3E}">
        <p14:creationId xmlns:p14="http://schemas.microsoft.com/office/powerpoint/2010/main" val="2822823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13B9C0F0-4277-3F46-A614-A4DC2EFA1CA1}" type="slidenum">
              <a:rPr lang="en-US" smtClean="0"/>
              <a:pPr/>
              <a:t>7</a:t>
            </a:fld>
            <a:endParaRPr lang="en-US"/>
          </a:p>
        </p:txBody>
      </p:sp>
    </p:spTree>
    <p:extLst>
      <p:ext uri="{BB962C8B-B14F-4D97-AF65-F5344CB8AC3E}">
        <p14:creationId xmlns:p14="http://schemas.microsoft.com/office/powerpoint/2010/main" val="13959645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13B9C0F0-4277-3F46-A614-A4DC2EFA1CA1}" type="slidenum">
              <a:rPr lang="en-US" smtClean="0"/>
              <a:pPr/>
              <a:t>8</a:t>
            </a:fld>
            <a:endParaRPr lang="en-US"/>
          </a:p>
        </p:txBody>
      </p:sp>
    </p:spTree>
    <p:extLst>
      <p:ext uri="{BB962C8B-B14F-4D97-AF65-F5344CB8AC3E}">
        <p14:creationId xmlns:p14="http://schemas.microsoft.com/office/powerpoint/2010/main" val="38849875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13B9C0F0-4277-3F46-A614-A4DC2EFA1CA1}" type="slidenum">
              <a:rPr lang="en-US" smtClean="0"/>
              <a:pPr/>
              <a:t>9</a:t>
            </a:fld>
            <a:endParaRPr lang="en-US"/>
          </a:p>
        </p:txBody>
      </p:sp>
    </p:spTree>
    <p:extLst>
      <p:ext uri="{BB962C8B-B14F-4D97-AF65-F5344CB8AC3E}">
        <p14:creationId xmlns:p14="http://schemas.microsoft.com/office/powerpoint/2010/main" val="10532126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13B9C0F0-4277-3F46-A614-A4DC2EFA1CA1}" type="slidenum">
              <a:rPr lang="en-US" smtClean="0"/>
              <a:pPr/>
              <a:t>10</a:t>
            </a:fld>
            <a:endParaRPr lang="en-US" dirty="0"/>
          </a:p>
        </p:txBody>
      </p:sp>
    </p:spTree>
    <p:extLst>
      <p:ext uri="{BB962C8B-B14F-4D97-AF65-F5344CB8AC3E}">
        <p14:creationId xmlns:p14="http://schemas.microsoft.com/office/powerpoint/2010/main" val="22657580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leads me to the second point</a:t>
            </a:r>
          </a:p>
        </p:txBody>
      </p:sp>
      <p:sp>
        <p:nvSpPr>
          <p:cNvPr id="4" name="Slide Number Placeholder 3"/>
          <p:cNvSpPr>
            <a:spLocks noGrp="1"/>
          </p:cNvSpPr>
          <p:nvPr>
            <p:ph type="sldNum" sz="quarter" idx="10"/>
          </p:nvPr>
        </p:nvSpPr>
        <p:spPr/>
        <p:txBody>
          <a:bodyPr/>
          <a:lstStyle/>
          <a:p>
            <a:fld id="{13B9C0F0-4277-3F46-A614-A4DC2EFA1CA1}" type="slidenum">
              <a:rPr lang="en-US" smtClean="0"/>
              <a:pPr/>
              <a:t>11</a:t>
            </a:fld>
            <a:endParaRPr lang="en-US" dirty="0"/>
          </a:p>
        </p:txBody>
      </p:sp>
    </p:spTree>
    <p:extLst>
      <p:ext uri="{BB962C8B-B14F-4D97-AF65-F5344CB8AC3E}">
        <p14:creationId xmlns:p14="http://schemas.microsoft.com/office/powerpoint/2010/main" val="42421350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lvl1pPr>
              <a:defRPr>
                <a:solidFill>
                  <a:schemeClr val="tx1">
                    <a:lumMod val="65000"/>
                    <a:lumOff val="35000"/>
                  </a:schemeClr>
                </a:solidFill>
              </a:defRPr>
            </a:lvl1pPr>
          </a:lstStyle>
          <a:p>
            <a:r>
              <a:rPr lang="de-DE" dirty="0"/>
              <a:t>Mastertitelformat bearbeiten</a:t>
            </a:r>
            <a:endParaRPr lang="en-US" dirty="0"/>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bg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Master-Untertitelformat bearbeiten</a:t>
            </a:r>
            <a:endParaRPr lang="en-US" dirty="0"/>
          </a:p>
        </p:txBody>
      </p:sp>
      <p:sp>
        <p:nvSpPr>
          <p:cNvPr id="4" name="Datumsplatzhalter 3"/>
          <p:cNvSpPr>
            <a:spLocks noGrp="1"/>
          </p:cNvSpPr>
          <p:nvPr>
            <p:ph type="dt" sz="half" idx="10"/>
          </p:nvPr>
        </p:nvSpPr>
        <p:spPr/>
        <p:txBody>
          <a:bodyPr/>
          <a:lstStyle/>
          <a:p>
            <a:fld id="{26F7CC0A-51C5-D148-A2FE-F8A362B11E58}" type="datetime1">
              <a:rPr lang="en-US" smtClean="0"/>
              <a:pPr/>
              <a:t>5/24/18</a:t>
            </a:fld>
            <a:endParaRPr lang="en-US"/>
          </a:p>
        </p:txBody>
      </p:sp>
      <p:sp>
        <p:nvSpPr>
          <p:cNvPr id="5" name="Fußzeilenplatzhalter 4"/>
          <p:cNvSpPr>
            <a:spLocks noGrp="1"/>
          </p:cNvSpPr>
          <p:nvPr>
            <p:ph type="ftr" sz="quarter" idx="11"/>
          </p:nvPr>
        </p:nvSpPr>
        <p:spPr/>
        <p:txBody>
          <a:bodyPr/>
          <a:lstStyle/>
          <a:p>
            <a:r>
              <a:rPr lang="en-US"/>
              <a:t>1 - Depression</a:t>
            </a:r>
          </a:p>
        </p:txBody>
      </p:sp>
      <p:sp>
        <p:nvSpPr>
          <p:cNvPr id="6" name="Foliennummernplatzhalter 5"/>
          <p:cNvSpPr>
            <a:spLocks noGrp="1"/>
          </p:cNvSpPr>
          <p:nvPr>
            <p:ph type="sldNum" sz="quarter" idx="12"/>
          </p:nvPr>
        </p:nvSpPr>
        <p:spPr/>
        <p:txBody>
          <a:bodyPr/>
          <a:lstStyle/>
          <a:p>
            <a:fld id="{956ABC0E-5A83-1A40-ACCB-27CC011796BE}" type="slidenum">
              <a:rPr lang="en-US" smtClean="0"/>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en-US"/>
          </a:p>
        </p:txBody>
      </p:sp>
      <p:sp>
        <p:nvSpPr>
          <p:cNvPr id="3" name="Vertikaler Textplatzhalt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p:cNvSpPr>
            <a:spLocks noGrp="1"/>
          </p:cNvSpPr>
          <p:nvPr>
            <p:ph type="dt" sz="half" idx="10"/>
          </p:nvPr>
        </p:nvSpPr>
        <p:spPr/>
        <p:txBody>
          <a:bodyPr/>
          <a:lstStyle/>
          <a:p>
            <a:fld id="{6E060E12-88F2-3E47-AE74-C5C75CF911B4}" type="datetime1">
              <a:rPr lang="en-US" smtClean="0"/>
              <a:pPr/>
              <a:t>5/24/18</a:t>
            </a:fld>
            <a:endParaRPr lang="en-US"/>
          </a:p>
        </p:txBody>
      </p:sp>
      <p:sp>
        <p:nvSpPr>
          <p:cNvPr id="5" name="Fußzeilenplatzhalter 4"/>
          <p:cNvSpPr>
            <a:spLocks noGrp="1"/>
          </p:cNvSpPr>
          <p:nvPr>
            <p:ph type="ftr" sz="quarter" idx="11"/>
          </p:nvPr>
        </p:nvSpPr>
        <p:spPr/>
        <p:txBody>
          <a:bodyPr/>
          <a:lstStyle/>
          <a:p>
            <a:r>
              <a:rPr lang="en-US"/>
              <a:t>1 - Depression</a:t>
            </a:r>
          </a:p>
        </p:txBody>
      </p:sp>
      <p:sp>
        <p:nvSpPr>
          <p:cNvPr id="6" name="Foliennummernplatzhalter 5"/>
          <p:cNvSpPr>
            <a:spLocks noGrp="1"/>
          </p:cNvSpPr>
          <p:nvPr>
            <p:ph type="sldNum" sz="quarter" idx="12"/>
          </p:nvPr>
        </p:nvSpPr>
        <p:spPr/>
        <p:txBody>
          <a:bodyPr/>
          <a:lstStyle/>
          <a:p>
            <a:fld id="{956ABC0E-5A83-1A40-ACCB-27CC011796BE}" type="slidenum">
              <a:rPr lang="en-US" smtClean="0"/>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Mastertitelformat bearbeiten</a:t>
            </a:r>
            <a:endParaRPr lang="en-US"/>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p:cNvSpPr>
            <a:spLocks noGrp="1"/>
          </p:cNvSpPr>
          <p:nvPr>
            <p:ph type="dt" sz="half" idx="10"/>
          </p:nvPr>
        </p:nvSpPr>
        <p:spPr/>
        <p:txBody>
          <a:bodyPr/>
          <a:lstStyle/>
          <a:p>
            <a:fld id="{90157DC8-8E25-FD43-AA12-FEE996ED5168}" type="datetime1">
              <a:rPr lang="en-US" smtClean="0"/>
              <a:pPr/>
              <a:t>5/24/18</a:t>
            </a:fld>
            <a:endParaRPr lang="en-US"/>
          </a:p>
        </p:txBody>
      </p:sp>
      <p:sp>
        <p:nvSpPr>
          <p:cNvPr id="5" name="Fußzeilenplatzhalter 4"/>
          <p:cNvSpPr>
            <a:spLocks noGrp="1"/>
          </p:cNvSpPr>
          <p:nvPr>
            <p:ph type="ftr" sz="quarter" idx="11"/>
          </p:nvPr>
        </p:nvSpPr>
        <p:spPr/>
        <p:txBody>
          <a:bodyPr/>
          <a:lstStyle/>
          <a:p>
            <a:r>
              <a:rPr lang="en-US"/>
              <a:t>1 - Depression</a:t>
            </a:r>
          </a:p>
        </p:txBody>
      </p:sp>
      <p:sp>
        <p:nvSpPr>
          <p:cNvPr id="6" name="Foliennummernplatzhalter 5"/>
          <p:cNvSpPr>
            <a:spLocks noGrp="1"/>
          </p:cNvSpPr>
          <p:nvPr>
            <p:ph type="sldNum" sz="quarter" idx="12"/>
          </p:nvPr>
        </p:nvSpPr>
        <p:spPr/>
        <p:txBody>
          <a:bodyPr/>
          <a:lstStyle/>
          <a:p>
            <a:fld id="{956ABC0E-5A83-1A40-ACCB-27CC011796BE}" type="slidenum">
              <a:rPr lang="en-US" smtClean="0"/>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Mastertitelformat bearbeiten</a:t>
            </a:r>
            <a:endParaRPr lang="en-US" dirty="0"/>
          </a:p>
        </p:txBody>
      </p:sp>
      <p:sp>
        <p:nvSpPr>
          <p:cNvPr id="3" name="Inhaltsplatzhalt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Datumsplatzhalter 3"/>
          <p:cNvSpPr>
            <a:spLocks noGrp="1"/>
          </p:cNvSpPr>
          <p:nvPr>
            <p:ph type="dt" sz="half" idx="10"/>
          </p:nvPr>
        </p:nvSpPr>
        <p:spPr/>
        <p:txBody>
          <a:bodyPr/>
          <a:lstStyle/>
          <a:p>
            <a:fld id="{9210BA6D-12D4-9244-BECA-4EA31DE4EE4B}" type="datetime1">
              <a:rPr lang="en-US" smtClean="0"/>
              <a:pPr/>
              <a:t>5/24/18</a:t>
            </a:fld>
            <a:endParaRPr lang="en-US"/>
          </a:p>
        </p:txBody>
      </p:sp>
      <p:sp>
        <p:nvSpPr>
          <p:cNvPr id="5" name="Fußzeilenplatzhalter 4"/>
          <p:cNvSpPr>
            <a:spLocks noGrp="1"/>
          </p:cNvSpPr>
          <p:nvPr>
            <p:ph type="ftr" sz="quarter" idx="11"/>
          </p:nvPr>
        </p:nvSpPr>
        <p:spPr/>
        <p:txBody>
          <a:bodyPr/>
          <a:lstStyle/>
          <a:p>
            <a:r>
              <a:rPr lang="en-US"/>
              <a:t>1 - Depression</a:t>
            </a:r>
          </a:p>
        </p:txBody>
      </p:sp>
      <p:sp>
        <p:nvSpPr>
          <p:cNvPr id="6" name="Foliennummernplatzhalter 5"/>
          <p:cNvSpPr>
            <a:spLocks noGrp="1"/>
          </p:cNvSpPr>
          <p:nvPr>
            <p:ph type="sldNum" sz="quarter" idx="12"/>
          </p:nvPr>
        </p:nvSpPr>
        <p:spPr/>
        <p:txBody>
          <a:bodyPr/>
          <a:lstStyle/>
          <a:p>
            <a:fld id="{956ABC0E-5A83-1A40-ACCB-27CC011796BE}" type="slidenum">
              <a:rPr lang="en-US" smtClean="0"/>
              <a:pPr/>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Mastertitelformat bearbeiten</a:t>
            </a:r>
            <a:endParaRPr lang="en-US"/>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umsplatzhalter 3"/>
          <p:cNvSpPr>
            <a:spLocks noGrp="1"/>
          </p:cNvSpPr>
          <p:nvPr>
            <p:ph type="dt" sz="half" idx="10"/>
          </p:nvPr>
        </p:nvSpPr>
        <p:spPr/>
        <p:txBody>
          <a:bodyPr/>
          <a:lstStyle/>
          <a:p>
            <a:fld id="{7FF6434E-B8FB-984B-AF75-0D6981C01831}" type="datetime1">
              <a:rPr lang="en-US" smtClean="0"/>
              <a:pPr/>
              <a:t>5/24/18</a:t>
            </a:fld>
            <a:endParaRPr lang="en-US"/>
          </a:p>
        </p:txBody>
      </p:sp>
      <p:sp>
        <p:nvSpPr>
          <p:cNvPr id="5" name="Fußzeilenplatzhalter 4"/>
          <p:cNvSpPr>
            <a:spLocks noGrp="1"/>
          </p:cNvSpPr>
          <p:nvPr>
            <p:ph type="ftr" sz="quarter" idx="11"/>
          </p:nvPr>
        </p:nvSpPr>
        <p:spPr/>
        <p:txBody>
          <a:bodyPr/>
          <a:lstStyle/>
          <a:p>
            <a:r>
              <a:rPr lang="en-US"/>
              <a:t>1 - Depression</a:t>
            </a:r>
          </a:p>
        </p:txBody>
      </p:sp>
      <p:sp>
        <p:nvSpPr>
          <p:cNvPr id="6" name="Foliennummernplatzhalter 5"/>
          <p:cNvSpPr>
            <a:spLocks noGrp="1"/>
          </p:cNvSpPr>
          <p:nvPr>
            <p:ph type="sldNum" sz="quarter" idx="12"/>
          </p:nvPr>
        </p:nvSpPr>
        <p:spPr/>
        <p:txBody>
          <a:bodyPr/>
          <a:lstStyle/>
          <a:p>
            <a:fld id="{956ABC0E-5A83-1A40-ACCB-27CC011796BE}" type="slidenum">
              <a:rPr lang="en-US" smtClean="0"/>
              <a:pPr/>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en-US"/>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Datumsplatzhalter 4"/>
          <p:cNvSpPr>
            <a:spLocks noGrp="1"/>
          </p:cNvSpPr>
          <p:nvPr>
            <p:ph type="dt" sz="half" idx="10"/>
          </p:nvPr>
        </p:nvSpPr>
        <p:spPr/>
        <p:txBody>
          <a:bodyPr/>
          <a:lstStyle/>
          <a:p>
            <a:fld id="{E4FF24CD-2FFE-6D4C-8E66-B519A9070DAF}" type="datetime1">
              <a:rPr lang="en-US" smtClean="0"/>
              <a:pPr/>
              <a:t>5/24/18</a:t>
            </a:fld>
            <a:endParaRPr lang="en-US"/>
          </a:p>
        </p:txBody>
      </p:sp>
      <p:sp>
        <p:nvSpPr>
          <p:cNvPr id="6" name="Fußzeilenplatzhalter 5"/>
          <p:cNvSpPr>
            <a:spLocks noGrp="1"/>
          </p:cNvSpPr>
          <p:nvPr>
            <p:ph type="ftr" sz="quarter" idx="11"/>
          </p:nvPr>
        </p:nvSpPr>
        <p:spPr/>
        <p:txBody>
          <a:bodyPr/>
          <a:lstStyle/>
          <a:p>
            <a:r>
              <a:rPr lang="en-US"/>
              <a:t>1 - Depression</a:t>
            </a:r>
          </a:p>
        </p:txBody>
      </p:sp>
      <p:sp>
        <p:nvSpPr>
          <p:cNvPr id="7" name="Foliennummernplatzhalter 6"/>
          <p:cNvSpPr>
            <a:spLocks noGrp="1"/>
          </p:cNvSpPr>
          <p:nvPr>
            <p:ph type="sldNum" sz="quarter" idx="12"/>
          </p:nvPr>
        </p:nvSpPr>
        <p:spPr/>
        <p:txBody>
          <a:bodyPr/>
          <a:lstStyle/>
          <a:p>
            <a:fld id="{956ABC0E-5A83-1A40-ACCB-27CC011796BE}" type="slidenum">
              <a:rPr lang="en-US" smtClean="0"/>
              <a:pPr/>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Mastertitelformat bearbeiten</a:t>
            </a:r>
            <a:endParaRPr lang="en-US"/>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7" name="Datumsplatzhalter 6"/>
          <p:cNvSpPr>
            <a:spLocks noGrp="1"/>
          </p:cNvSpPr>
          <p:nvPr>
            <p:ph type="dt" sz="half" idx="10"/>
          </p:nvPr>
        </p:nvSpPr>
        <p:spPr/>
        <p:txBody>
          <a:bodyPr/>
          <a:lstStyle/>
          <a:p>
            <a:fld id="{53450A60-7A5B-8F42-8613-868D3D767C2B}" type="datetime1">
              <a:rPr lang="en-US" smtClean="0"/>
              <a:pPr/>
              <a:t>5/24/18</a:t>
            </a:fld>
            <a:endParaRPr lang="en-US"/>
          </a:p>
        </p:txBody>
      </p:sp>
      <p:sp>
        <p:nvSpPr>
          <p:cNvPr id="8" name="Fußzeilenplatzhalter 7"/>
          <p:cNvSpPr>
            <a:spLocks noGrp="1"/>
          </p:cNvSpPr>
          <p:nvPr>
            <p:ph type="ftr" sz="quarter" idx="11"/>
          </p:nvPr>
        </p:nvSpPr>
        <p:spPr/>
        <p:txBody>
          <a:bodyPr/>
          <a:lstStyle/>
          <a:p>
            <a:r>
              <a:rPr lang="en-US"/>
              <a:t>1 - Depression</a:t>
            </a:r>
          </a:p>
        </p:txBody>
      </p:sp>
      <p:sp>
        <p:nvSpPr>
          <p:cNvPr id="9" name="Foliennummernplatzhalter 8"/>
          <p:cNvSpPr>
            <a:spLocks noGrp="1"/>
          </p:cNvSpPr>
          <p:nvPr>
            <p:ph type="sldNum" sz="quarter" idx="12"/>
          </p:nvPr>
        </p:nvSpPr>
        <p:spPr/>
        <p:txBody>
          <a:bodyPr/>
          <a:lstStyle/>
          <a:p>
            <a:fld id="{956ABC0E-5A83-1A40-ACCB-27CC011796BE}" type="slidenum">
              <a:rPr lang="en-US" smtClean="0"/>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en-US"/>
          </a:p>
        </p:txBody>
      </p:sp>
      <p:sp>
        <p:nvSpPr>
          <p:cNvPr id="3" name="Datumsplatzhalter 2"/>
          <p:cNvSpPr>
            <a:spLocks noGrp="1"/>
          </p:cNvSpPr>
          <p:nvPr>
            <p:ph type="dt" sz="half" idx="10"/>
          </p:nvPr>
        </p:nvSpPr>
        <p:spPr/>
        <p:txBody>
          <a:bodyPr/>
          <a:lstStyle/>
          <a:p>
            <a:fld id="{98397AF3-EE8E-4542-8FF4-5E5EA5A78A5D}" type="datetime1">
              <a:rPr lang="en-US" smtClean="0"/>
              <a:pPr/>
              <a:t>5/24/18</a:t>
            </a:fld>
            <a:endParaRPr lang="en-US"/>
          </a:p>
        </p:txBody>
      </p:sp>
      <p:sp>
        <p:nvSpPr>
          <p:cNvPr id="4" name="Fußzeilenplatzhalter 3"/>
          <p:cNvSpPr>
            <a:spLocks noGrp="1"/>
          </p:cNvSpPr>
          <p:nvPr>
            <p:ph type="ftr" sz="quarter" idx="11"/>
          </p:nvPr>
        </p:nvSpPr>
        <p:spPr/>
        <p:txBody>
          <a:bodyPr/>
          <a:lstStyle/>
          <a:p>
            <a:r>
              <a:rPr lang="en-US"/>
              <a:t>1 - Depression</a:t>
            </a:r>
          </a:p>
        </p:txBody>
      </p:sp>
      <p:sp>
        <p:nvSpPr>
          <p:cNvPr id="5" name="Foliennummernplatzhalter 4"/>
          <p:cNvSpPr>
            <a:spLocks noGrp="1"/>
          </p:cNvSpPr>
          <p:nvPr>
            <p:ph type="sldNum" sz="quarter" idx="12"/>
          </p:nvPr>
        </p:nvSpPr>
        <p:spPr/>
        <p:txBody>
          <a:bodyPr/>
          <a:lstStyle/>
          <a:p>
            <a:fld id="{956ABC0E-5A83-1A40-ACCB-27CC011796BE}" type="slidenum">
              <a:rPr lang="en-US" smtClean="0"/>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9DDADE22-CD3A-B848-B64B-E8AEE901FDC8}" type="datetime1">
              <a:rPr lang="en-US" smtClean="0"/>
              <a:pPr/>
              <a:t>5/24/18</a:t>
            </a:fld>
            <a:endParaRPr lang="en-US"/>
          </a:p>
        </p:txBody>
      </p:sp>
      <p:sp>
        <p:nvSpPr>
          <p:cNvPr id="3" name="Fußzeilenplatzhalter 2"/>
          <p:cNvSpPr>
            <a:spLocks noGrp="1"/>
          </p:cNvSpPr>
          <p:nvPr>
            <p:ph type="ftr" sz="quarter" idx="11"/>
          </p:nvPr>
        </p:nvSpPr>
        <p:spPr/>
        <p:txBody>
          <a:bodyPr/>
          <a:lstStyle/>
          <a:p>
            <a:r>
              <a:rPr lang="en-US"/>
              <a:t>1 - Depression</a:t>
            </a:r>
          </a:p>
        </p:txBody>
      </p:sp>
      <p:sp>
        <p:nvSpPr>
          <p:cNvPr id="4" name="Foliennummernplatzhalter 3"/>
          <p:cNvSpPr>
            <a:spLocks noGrp="1"/>
          </p:cNvSpPr>
          <p:nvPr>
            <p:ph type="sldNum" sz="quarter" idx="12"/>
          </p:nvPr>
        </p:nvSpPr>
        <p:spPr/>
        <p:txBody>
          <a:bodyPr/>
          <a:lstStyle/>
          <a:p>
            <a:fld id="{956ABC0E-5A83-1A40-ACCB-27CC011796BE}" type="slidenum">
              <a:rPr lang="en-US" smtClean="0"/>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Mastertitelformat bearbeiten</a:t>
            </a:r>
            <a:endParaRPr lang="en-US"/>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umsplatzhalter 4"/>
          <p:cNvSpPr>
            <a:spLocks noGrp="1"/>
          </p:cNvSpPr>
          <p:nvPr>
            <p:ph type="dt" sz="half" idx="10"/>
          </p:nvPr>
        </p:nvSpPr>
        <p:spPr/>
        <p:txBody>
          <a:bodyPr/>
          <a:lstStyle/>
          <a:p>
            <a:fld id="{9443D7DF-9783-A743-9A72-54A802D7852D}" type="datetime1">
              <a:rPr lang="en-US" smtClean="0"/>
              <a:pPr/>
              <a:t>5/24/18</a:t>
            </a:fld>
            <a:endParaRPr lang="en-US"/>
          </a:p>
        </p:txBody>
      </p:sp>
      <p:sp>
        <p:nvSpPr>
          <p:cNvPr id="6" name="Fußzeilenplatzhalter 5"/>
          <p:cNvSpPr>
            <a:spLocks noGrp="1"/>
          </p:cNvSpPr>
          <p:nvPr>
            <p:ph type="ftr" sz="quarter" idx="11"/>
          </p:nvPr>
        </p:nvSpPr>
        <p:spPr/>
        <p:txBody>
          <a:bodyPr/>
          <a:lstStyle/>
          <a:p>
            <a:r>
              <a:rPr lang="en-US"/>
              <a:t>1 - Depression</a:t>
            </a:r>
          </a:p>
        </p:txBody>
      </p:sp>
      <p:sp>
        <p:nvSpPr>
          <p:cNvPr id="7" name="Foliennummernplatzhalter 6"/>
          <p:cNvSpPr>
            <a:spLocks noGrp="1"/>
          </p:cNvSpPr>
          <p:nvPr>
            <p:ph type="sldNum" sz="quarter" idx="12"/>
          </p:nvPr>
        </p:nvSpPr>
        <p:spPr/>
        <p:txBody>
          <a:bodyPr/>
          <a:lstStyle/>
          <a:p>
            <a:fld id="{956ABC0E-5A83-1A40-ACCB-27CC011796BE}" type="slidenum">
              <a:rPr lang="en-US" smtClean="0"/>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Mastertitelformat bearbeiten</a:t>
            </a:r>
            <a:endParaRPr lang="en-US"/>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umsplatzhalter 4"/>
          <p:cNvSpPr>
            <a:spLocks noGrp="1"/>
          </p:cNvSpPr>
          <p:nvPr>
            <p:ph type="dt" sz="half" idx="10"/>
          </p:nvPr>
        </p:nvSpPr>
        <p:spPr/>
        <p:txBody>
          <a:bodyPr/>
          <a:lstStyle/>
          <a:p>
            <a:fld id="{A0B31B3F-0FE2-F04A-9A2A-8CFB38903F9E}" type="datetime1">
              <a:rPr lang="en-US" smtClean="0"/>
              <a:pPr/>
              <a:t>5/24/18</a:t>
            </a:fld>
            <a:endParaRPr lang="en-US"/>
          </a:p>
        </p:txBody>
      </p:sp>
      <p:sp>
        <p:nvSpPr>
          <p:cNvPr id="6" name="Fußzeilenplatzhalter 5"/>
          <p:cNvSpPr>
            <a:spLocks noGrp="1"/>
          </p:cNvSpPr>
          <p:nvPr>
            <p:ph type="ftr" sz="quarter" idx="11"/>
          </p:nvPr>
        </p:nvSpPr>
        <p:spPr/>
        <p:txBody>
          <a:bodyPr/>
          <a:lstStyle/>
          <a:p>
            <a:r>
              <a:rPr lang="en-US"/>
              <a:t>1 - Depression</a:t>
            </a:r>
          </a:p>
        </p:txBody>
      </p:sp>
      <p:sp>
        <p:nvSpPr>
          <p:cNvPr id="7" name="Foliennummernplatzhalter 6"/>
          <p:cNvSpPr>
            <a:spLocks noGrp="1"/>
          </p:cNvSpPr>
          <p:nvPr>
            <p:ph type="sldNum" sz="quarter" idx="12"/>
          </p:nvPr>
        </p:nvSpPr>
        <p:spPr/>
        <p:txBody>
          <a:bodyPr/>
          <a:lstStyle/>
          <a:p>
            <a:fld id="{956ABC0E-5A83-1A40-ACCB-27CC011796BE}" type="slidenum">
              <a:rPr lang="en-US" smtClean="0"/>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dirty="0"/>
              <a:t>Mastertitelformat bearbeiten</a:t>
            </a:r>
            <a:endParaRPr lang="en-US" dirty="0"/>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b="0" i="0">
                <a:solidFill>
                  <a:schemeClr val="tx1">
                    <a:tint val="75000"/>
                  </a:schemeClr>
                </a:solidFill>
                <a:latin typeface="Helvetica Neue Light" charset="0"/>
              </a:defRPr>
            </a:lvl1pPr>
          </a:lstStyle>
          <a:p>
            <a:fld id="{1F853C87-EAF3-4945-8106-B6A241A9A59A}" type="datetime1">
              <a:rPr lang="en-US" smtClean="0"/>
              <a:pPr/>
              <a:t>5/24/18</a:t>
            </a:fld>
            <a:endParaRPr lang="en-US" dirty="0"/>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b="0" i="0">
                <a:solidFill>
                  <a:schemeClr val="tx1">
                    <a:tint val="75000"/>
                  </a:schemeClr>
                </a:solidFill>
                <a:latin typeface="Helvetica Neue Light" charset="0"/>
              </a:defRPr>
            </a:lvl1pPr>
          </a:lstStyle>
          <a:p>
            <a:r>
              <a:rPr lang="en-US" dirty="0"/>
              <a:t>1 - Depression</a:t>
            </a:r>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b="0" i="0">
                <a:solidFill>
                  <a:schemeClr val="tx1">
                    <a:tint val="75000"/>
                  </a:schemeClr>
                </a:solidFill>
                <a:latin typeface="Helvetica Neue Light" charset="0"/>
              </a:defRPr>
            </a:lvl1pPr>
          </a:lstStyle>
          <a:p>
            <a:fld id="{956ABC0E-5A83-1A40-ACCB-27CC011796BE}"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hf hdr="0" ftr="0" dt="0"/>
  <p:txStyles>
    <p:titleStyle>
      <a:lvl1pPr algn="ctr" defTabSz="457200" rtl="0" eaLnBrk="1" latinLnBrk="0" hangingPunct="1">
        <a:spcBef>
          <a:spcPct val="0"/>
        </a:spcBef>
        <a:buNone/>
        <a:defRPr sz="4000" b="0" i="0" kern="1200">
          <a:solidFill>
            <a:schemeClr val="tx1">
              <a:lumMod val="65000"/>
              <a:lumOff val="35000"/>
            </a:schemeClr>
          </a:solidFill>
          <a:latin typeface="Helvetica Neue Light" charset="0"/>
          <a:ea typeface="+mj-ea"/>
          <a:cs typeface="+mj-cs"/>
        </a:defRPr>
      </a:lvl1pPr>
    </p:titleStyle>
    <p:bodyStyle>
      <a:lvl1pPr marL="342900" indent="-342900" algn="l" defTabSz="457200" rtl="0" eaLnBrk="1" latinLnBrk="0" hangingPunct="1">
        <a:spcBef>
          <a:spcPct val="20000"/>
        </a:spcBef>
        <a:buFont typeface="Arial"/>
        <a:buChar char="•"/>
        <a:defRPr sz="2400" b="0" i="0" kern="1200">
          <a:solidFill>
            <a:schemeClr val="tx1">
              <a:lumMod val="75000"/>
              <a:lumOff val="25000"/>
            </a:schemeClr>
          </a:solidFill>
          <a:latin typeface="Helvetica Neue Light" charset="0"/>
          <a:ea typeface="+mn-ea"/>
          <a:cs typeface="+mn-cs"/>
        </a:defRPr>
      </a:lvl1pPr>
      <a:lvl2pPr marL="742950" indent="-285750" algn="l" defTabSz="457200" rtl="0" eaLnBrk="1" latinLnBrk="0" hangingPunct="1">
        <a:spcBef>
          <a:spcPct val="20000"/>
        </a:spcBef>
        <a:buFont typeface="Arial"/>
        <a:buChar char="–"/>
        <a:defRPr sz="2000" b="0" i="0" kern="1200">
          <a:solidFill>
            <a:schemeClr val="tx1">
              <a:lumMod val="75000"/>
              <a:lumOff val="25000"/>
            </a:schemeClr>
          </a:solidFill>
          <a:latin typeface="Helvetica Neue Light" charset="0"/>
          <a:ea typeface="+mn-ea"/>
          <a:cs typeface="+mn-cs"/>
        </a:defRPr>
      </a:lvl2pPr>
      <a:lvl3pPr marL="1143000" indent="-228600" algn="l" defTabSz="457200" rtl="0" eaLnBrk="1" latinLnBrk="0" hangingPunct="1">
        <a:spcBef>
          <a:spcPct val="20000"/>
        </a:spcBef>
        <a:buFont typeface="Arial"/>
        <a:buChar char="•"/>
        <a:defRPr sz="1800" b="0" i="0" kern="1200">
          <a:solidFill>
            <a:schemeClr val="tx1">
              <a:lumMod val="75000"/>
              <a:lumOff val="25000"/>
            </a:schemeClr>
          </a:solidFill>
          <a:latin typeface="Helvetica Neue Light" charset="0"/>
          <a:ea typeface="+mn-ea"/>
          <a:cs typeface="+mn-cs"/>
        </a:defRPr>
      </a:lvl3pPr>
      <a:lvl4pPr marL="1600200" indent="-228600" algn="l" defTabSz="457200" rtl="0" eaLnBrk="1" latinLnBrk="0" hangingPunct="1">
        <a:spcBef>
          <a:spcPct val="20000"/>
        </a:spcBef>
        <a:buFont typeface="Arial"/>
        <a:buChar char="–"/>
        <a:defRPr sz="1800" b="0" i="0" kern="1200">
          <a:solidFill>
            <a:schemeClr val="tx1">
              <a:lumMod val="75000"/>
              <a:lumOff val="25000"/>
            </a:schemeClr>
          </a:solidFill>
          <a:latin typeface="Helvetica Neue Light" charset="0"/>
          <a:ea typeface="+mn-ea"/>
          <a:cs typeface="+mn-cs"/>
        </a:defRPr>
      </a:lvl4pPr>
      <a:lvl5pPr marL="2057400" indent="-228600" algn="l" defTabSz="457200" rtl="0" eaLnBrk="1" latinLnBrk="0" hangingPunct="1">
        <a:spcBef>
          <a:spcPct val="20000"/>
        </a:spcBef>
        <a:buFont typeface="Arial"/>
        <a:buChar char="»"/>
        <a:defRPr sz="1800" b="0" i="0" kern="1200">
          <a:solidFill>
            <a:schemeClr val="tx1">
              <a:lumMod val="75000"/>
              <a:lumOff val="25000"/>
            </a:schemeClr>
          </a:solidFill>
          <a:latin typeface="Helvetica Neue Light"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351129"/>
            <a:ext cx="7772400" cy="2833140"/>
          </a:xfrm>
        </p:spPr>
        <p:txBody>
          <a:bodyPr>
            <a:normAutofit/>
          </a:bodyPr>
          <a:lstStyle/>
          <a:p>
            <a:r>
              <a:rPr lang="en-US" dirty="0"/>
              <a:t>Common Measurement Problems in Psychology: </a:t>
            </a:r>
            <a:br>
              <a:rPr lang="en-US" dirty="0"/>
            </a:br>
            <a:br>
              <a:rPr lang="en-US" sz="1400" dirty="0"/>
            </a:br>
            <a:r>
              <a:rPr lang="en-US" dirty="0"/>
              <a:t>The Example of Major Depression</a:t>
            </a:r>
            <a:endParaRPr lang="en-US" sz="3600" dirty="0">
              <a:solidFill>
                <a:schemeClr val="tx1">
                  <a:lumMod val="85000"/>
                  <a:lumOff val="15000"/>
                </a:schemeClr>
              </a:solidFill>
              <a:ea typeface="Helvetica Neue Light" charset="0"/>
              <a:cs typeface="Helvetica Neue Light" charset="0"/>
            </a:endParaRPr>
          </a:p>
        </p:txBody>
      </p:sp>
      <p:sp>
        <p:nvSpPr>
          <p:cNvPr id="5" name="Untertitel 4"/>
          <p:cNvSpPr>
            <a:spLocks noGrp="1"/>
          </p:cNvSpPr>
          <p:nvPr>
            <p:ph type="subTitle" idx="1"/>
          </p:nvPr>
        </p:nvSpPr>
        <p:spPr>
          <a:xfrm>
            <a:off x="856527" y="3897442"/>
            <a:ext cx="7430946" cy="1783946"/>
          </a:xfrm>
        </p:spPr>
        <p:txBody>
          <a:bodyPr>
            <a:normAutofit/>
          </a:bodyPr>
          <a:lstStyle/>
          <a:p>
            <a:r>
              <a:rPr lang="en-US" sz="2800" noProof="1">
                <a:ea typeface="Helvetica Neue Light" charset="0"/>
                <a:cs typeface="Helvetica Neue Light" charset="0"/>
              </a:rPr>
              <a:t>Eiko Fried</a:t>
            </a:r>
          </a:p>
          <a:p>
            <a:r>
              <a:rPr lang="en-US" sz="2800" noProof="1">
                <a:ea typeface="Helvetica Neue Light" charset="0"/>
                <a:cs typeface="Helvetica Neue Light" charset="0"/>
              </a:rPr>
              <a:t>Leiden University</a:t>
            </a:r>
          </a:p>
          <a:p>
            <a:r>
              <a:rPr lang="en-US" sz="2800" noProof="1">
                <a:ea typeface="Helvetica Neue Light" charset="0"/>
                <a:cs typeface="Helvetica Neue Light" charset="0"/>
              </a:rPr>
              <a:t>The Netherlands</a:t>
            </a:r>
          </a:p>
          <a:p>
            <a:endParaRPr lang="en-US" sz="1400" noProof="1">
              <a:ea typeface="Helvetica Neue Light" charset="0"/>
              <a:cs typeface="Helvetica Neue Light" charset="0"/>
            </a:endParaRPr>
          </a:p>
        </p:txBody>
      </p:sp>
      <p:sp>
        <p:nvSpPr>
          <p:cNvPr id="9" name="Titel 1"/>
          <p:cNvSpPr txBox="1">
            <a:spLocks/>
          </p:cNvSpPr>
          <p:nvPr/>
        </p:nvSpPr>
        <p:spPr>
          <a:xfrm>
            <a:off x="685800" y="1854200"/>
            <a:ext cx="7772400" cy="1879599"/>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000" kern="1200">
                <a:solidFill>
                  <a:schemeClr val="tx1"/>
                </a:solidFill>
                <a:latin typeface="+mj-lt"/>
                <a:ea typeface="+mj-ea"/>
                <a:cs typeface="+mj-cs"/>
              </a:defRPr>
            </a:lvl1pPr>
          </a:lstStyle>
          <a:p>
            <a:endParaRPr lang="en-US" sz="3800" dirty="0">
              <a:latin typeface="Helvetica Neue Light" charset="0"/>
            </a:endParaRPr>
          </a:p>
        </p:txBody>
      </p:sp>
      <p:sp>
        <p:nvSpPr>
          <p:cNvPr id="6" name="Rectangle 5"/>
          <p:cNvSpPr/>
          <p:nvPr/>
        </p:nvSpPr>
        <p:spPr>
          <a:xfrm>
            <a:off x="-406400" y="5854390"/>
            <a:ext cx="9626600" cy="1102859"/>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Light" charset="0"/>
            </a:endParaRPr>
          </a:p>
        </p:txBody>
      </p:sp>
      <p:sp>
        <p:nvSpPr>
          <p:cNvPr id="7" name="Rectangle 6"/>
          <p:cNvSpPr/>
          <p:nvPr/>
        </p:nvSpPr>
        <p:spPr>
          <a:xfrm>
            <a:off x="581025" y="6003411"/>
            <a:ext cx="7966075" cy="923330"/>
          </a:xfrm>
          <a:prstGeom prst="rect">
            <a:avLst/>
          </a:prstGeom>
        </p:spPr>
        <p:txBody>
          <a:bodyPr wrap="square">
            <a:spAutoFit/>
          </a:bodyPr>
          <a:lstStyle/>
          <a:p>
            <a:pPr algn="ctr"/>
            <a:r>
              <a:rPr lang="de-DE" sz="1600" dirty="0">
                <a:solidFill>
                  <a:schemeClr val="bg1">
                    <a:lumMod val="95000"/>
                  </a:schemeClr>
                </a:solidFill>
                <a:latin typeface="Helvetica Neue Light" charset="0"/>
              </a:rPr>
              <a:t>APS 2018</a:t>
            </a:r>
            <a:br>
              <a:rPr lang="de-DE" sz="1600" dirty="0">
                <a:solidFill>
                  <a:schemeClr val="bg1">
                    <a:lumMod val="95000"/>
                  </a:schemeClr>
                </a:solidFill>
                <a:latin typeface="Helvetica Neue Light" charset="0"/>
              </a:rPr>
            </a:br>
            <a:br>
              <a:rPr lang="de-DE" sz="400" dirty="0">
                <a:solidFill>
                  <a:schemeClr val="bg1">
                    <a:lumMod val="95000"/>
                  </a:schemeClr>
                </a:solidFill>
                <a:latin typeface="Helvetica Neue Light" charset="0"/>
              </a:rPr>
            </a:br>
            <a:r>
              <a:rPr lang="de-DE" sz="1600" dirty="0" err="1">
                <a:solidFill>
                  <a:schemeClr val="bg1">
                    <a:lumMod val="95000"/>
                  </a:schemeClr>
                </a:solidFill>
                <a:latin typeface="Helvetica Neue Light" charset="0"/>
              </a:rPr>
              <a:t>Slides</a:t>
            </a:r>
            <a:r>
              <a:rPr lang="de-DE" sz="1600" dirty="0">
                <a:solidFill>
                  <a:schemeClr val="bg1">
                    <a:lumMod val="95000"/>
                  </a:schemeClr>
                </a:solidFill>
                <a:latin typeface="Helvetica Neue Light" charset="0"/>
              </a:rPr>
              <a:t> at </a:t>
            </a:r>
            <a:r>
              <a:rPr lang="de-DE" sz="1600" dirty="0" err="1">
                <a:solidFill>
                  <a:schemeClr val="bg1">
                    <a:lumMod val="95000"/>
                  </a:schemeClr>
                </a:solidFill>
                <a:latin typeface="Helvetica Neue Light" charset="0"/>
              </a:rPr>
              <a:t>eiko-fried.com</a:t>
            </a:r>
            <a:r>
              <a:rPr lang="de-DE" sz="1600" dirty="0">
                <a:solidFill>
                  <a:schemeClr val="bg1">
                    <a:lumMod val="95000"/>
                  </a:schemeClr>
                </a:solidFill>
                <a:latin typeface="Helvetica Neue Light" charset="0"/>
              </a:rPr>
              <a:t>/APS2018</a:t>
            </a:r>
            <a:endParaRPr lang="en-US" sz="1600" dirty="0">
              <a:solidFill>
                <a:schemeClr val="bg1">
                  <a:lumMod val="95000"/>
                </a:schemeClr>
              </a:solidFill>
              <a:latin typeface="Helvetica Neue Light" charset="0"/>
              <a:ea typeface="Helvetica Neue Light" charset="0"/>
              <a:cs typeface="Helvetica Neue Light" charset="0"/>
            </a:endParaRPr>
          </a:p>
          <a:p>
            <a:pPr algn="ctr"/>
            <a:endParaRPr lang="en-US" sz="1600" dirty="0">
              <a:effectLst>
                <a:outerShdw blurRad="38100" dist="38100" dir="2700000" algn="tl">
                  <a:srgbClr val="000000">
                    <a:alpha val="43137"/>
                  </a:srgbClr>
                </a:outerShdw>
              </a:effectLst>
              <a:latin typeface="Helvetica Neue Light" charset="0"/>
            </a:endParaRPr>
          </a:p>
        </p:txBody>
      </p:sp>
    </p:spTree>
    <p:extLst>
      <p:ext uri="{BB962C8B-B14F-4D97-AF65-F5344CB8AC3E}">
        <p14:creationId xmlns:p14="http://schemas.microsoft.com/office/powerpoint/2010/main" val="36176033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99D1C-AC82-B748-9248-EEFAAAA32B75}"/>
              </a:ext>
            </a:extLst>
          </p:cNvPr>
          <p:cNvSpPr>
            <a:spLocks noGrp="1"/>
          </p:cNvSpPr>
          <p:nvPr>
            <p:ph type="title"/>
          </p:nvPr>
        </p:nvSpPr>
        <p:spPr/>
        <p:txBody>
          <a:bodyPr/>
          <a:lstStyle/>
          <a:p>
            <a:r>
              <a:rPr lang="en-US" dirty="0"/>
              <a:t>1. Many measures</a:t>
            </a:r>
          </a:p>
        </p:txBody>
      </p:sp>
      <p:sp>
        <p:nvSpPr>
          <p:cNvPr id="3" name="Content Placeholder 2">
            <a:extLst>
              <a:ext uri="{FF2B5EF4-FFF2-40B4-BE49-F238E27FC236}">
                <a16:creationId xmlns:a16="http://schemas.microsoft.com/office/drawing/2014/main" id="{C812FDCE-F834-0C45-875D-94BB9E6D93B0}"/>
              </a:ext>
            </a:extLst>
          </p:cNvPr>
          <p:cNvSpPr>
            <a:spLocks noGrp="1"/>
          </p:cNvSpPr>
          <p:nvPr>
            <p:ph idx="1"/>
          </p:nvPr>
        </p:nvSpPr>
        <p:spPr/>
        <p:txBody>
          <a:bodyPr/>
          <a:lstStyle/>
          <a:p>
            <a:pPr marL="0" indent="0">
              <a:buNone/>
            </a:pPr>
            <a:r>
              <a:rPr lang="en-US" dirty="0"/>
              <a:t>Implications:</a:t>
            </a:r>
          </a:p>
          <a:p>
            <a:pPr marL="457200" indent="-457200">
              <a:buFont typeface="+mj-lt"/>
              <a:buAutoNum type="arabicPeriod"/>
            </a:pPr>
            <a:r>
              <a:rPr lang="en-US" dirty="0"/>
              <a:t>There is a fundamental lack of agreement on what depression is and how to measure it</a:t>
            </a:r>
          </a:p>
          <a:p>
            <a:pPr marL="457200" indent="-457200">
              <a:buFont typeface="+mj-lt"/>
              <a:buAutoNum type="arabicPeriod"/>
            </a:pPr>
            <a:r>
              <a:rPr lang="en-US" dirty="0"/>
              <a:t>Because researchers usually use 1 scale, and because scales are not interchangeable: considerable threat to replicability and generalizability of depression research</a:t>
            </a:r>
          </a:p>
        </p:txBody>
      </p:sp>
      <p:sp>
        <p:nvSpPr>
          <p:cNvPr id="4" name="Slide Number Placeholder 3">
            <a:extLst>
              <a:ext uri="{FF2B5EF4-FFF2-40B4-BE49-F238E27FC236}">
                <a16:creationId xmlns:a16="http://schemas.microsoft.com/office/drawing/2014/main" id="{12D4D5A7-32AE-BE42-929A-F6E57E725F8F}"/>
              </a:ext>
            </a:extLst>
          </p:cNvPr>
          <p:cNvSpPr>
            <a:spLocks noGrp="1"/>
          </p:cNvSpPr>
          <p:nvPr>
            <p:ph type="sldNum" sz="quarter" idx="12"/>
          </p:nvPr>
        </p:nvSpPr>
        <p:spPr/>
        <p:txBody>
          <a:bodyPr/>
          <a:lstStyle/>
          <a:p>
            <a:fld id="{956ABC0E-5A83-1A40-ACCB-27CC011796BE}" type="slidenum">
              <a:rPr lang="en-US" smtClean="0"/>
              <a:pPr/>
              <a:t>10</a:t>
            </a:fld>
            <a:endParaRPr lang="en-US"/>
          </a:p>
        </p:txBody>
      </p:sp>
    </p:spTree>
    <p:extLst>
      <p:ext uri="{BB962C8B-B14F-4D97-AF65-F5344CB8AC3E}">
        <p14:creationId xmlns:p14="http://schemas.microsoft.com/office/powerpoint/2010/main" val="39594088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0BEC096-07FB-9642-B238-C504025F4679}"/>
              </a:ext>
            </a:extLst>
          </p:cNvPr>
          <p:cNvSpPr>
            <a:spLocks noGrp="1"/>
          </p:cNvSpPr>
          <p:nvPr>
            <p:ph type="sldNum" sz="quarter" idx="12"/>
          </p:nvPr>
        </p:nvSpPr>
        <p:spPr/>
        <p:txBody>
          <a:bodyPr/>
          <a:lstStyle/>
          <a:p>
            <a:fld id="{956ABC0E-5A83-1A40-ACCB-27CC011796BE}" type="slidenum">
              <a:rPr lang="en-US" smtClean="0"/>
              <a:pPr/>
              <a:t>11</a:t>
            </a:fld>
            <a:endParaRPr lang="en-US"/>
          </a:p>
        </p:txBody>
      </p:sp>
      <p:sp>
        <p:nvSpPr>
          <p:cNvPr id="6" name="Content Placeholder 2">
            <a:extLst>
              <a:ext uri="{FF2B5EF4-FFF2-40B4-BE49-F238E27FC236}">
                <a16:creationId xmlns:a16="http://schemas.microsoft.com/office/drawing/2014/main" id="{4D5FBF89-E593-1046-918A-AA174D999B35}"/>
              </a:ext>
            </a:extLst>
          </p:cNvPr>
          <p:cNvSpPr txBox="1">
            <a:spLocks/>
          </p:cNvSpPr>
          <p:nvPr/>
        </p:nvSpPr>
        <p:spPr>
          <a:xfrm>
            <a:off x="1409075" y="686776"/>
            <a:ext cx="6325850" cy="1294424"/>
          </a:xfrm>
          <a:prstGeom prst="rect">
            <a:avLst/>
          </a:prstGeom>
          <a:noFill/>
          <a:ln w="31750">
            <a:solidFill>
              <a:schemeClr val="accent2">
                <a:lumMod val="60000"/>
                <a:lumOff val="40000"/>
              </a:schemeClr>
            </a:solidFill>
          </a:ln>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b="0" i="0" kern="1200">
                <a:solidFill>
                  <a:schemeClr val="tx1">
                    <a:lumMod val="75000"/>
                    <a:lumOff val="25000"/>
                  </a:schemeClr>
                </a:solidFill>
                <a:latin typeface="Helvetica Neue Light" charset="0"/>
                <a:ea typeface="+mn-ea"/>
                <a:cs typeface="+mn-cs"/>
              </a:defRPr>
            </a:lvl1pPr>
            <a:lvl2pPr marL="742950" indent="-285750" algn="l" defTabSz="457200" rtl="0" eaLnBrk="1" latinLnBrk="0" hangingPunct="1">
              <a:spcBef>
                <a:spcPct val="20000"/>
              </a:spcBef>
              <a:buFont typeface="Arial"/>
              <a:buChar char="–"/>
              <a:defRPr sz="2000" b="0" i="0" kern="1200">
                <a:solidFill>
                  <a:schemeClr val="tx1">
                    <a:lumMod val="75000"/>
                    <a:lumOff val="25000"/>
                  </a:schemeClr>
                </a:solidFill>
                <a:latin typeface="Helvetica Neue Light" charset="0"/>
                <a:ea typeface="+mn-ea"/>
                <a:cs typeface="+mn-cs"/>
              </a:defRPr>
            </a:lvl2pPr>
            <a:lvl3pPr marL="1143000" indent="-228600" algn="l" defTabSz="457200" rtl="0" eaLnBrk="1" latinLnBrk="0" hangingPunct="1">
              <a:spcBef>
                <a:spcPct val="20000"/>
              </a:spcBef>
              <a:buFont typeface="Arial"/>
              <a:buChar char="•"/>
              <a:defRPr sz="1800" b="0" i="0" kern="1200">
                <a:solidFill>
                  <a:schemeClr val="tx1">
                    <a:lumMod val="75000"/>
                    <a:lumOff val="25000"/>
                  </a:schemeClr>
                </a:solidFill>
                <a:latin typeface="Helvetica Neue Light" charset="0"/>
                <a:ea typeface="+mn-ea"/>
                <a:cs typeface="+mn-cs"/>
              </a:defRPr>
            </a:lvl3pPr>
            <a:lvl4pPr marL="1600200" indent="-228600" algn="l" defTabSz="457200" rtl="0" eaLnBrk="1" latinLnBrk="0" hangingPunct="1">
              <a:spcBef>
                <a:spcPct val="20000"/>
              </a:spcBef>
              <a:buFont typeface="Arial"/>
              <a:buChar char="–"/>
              <a:defRPr sz="1800" b="0" i="0" kern="1200">
                <a:solidFill>
                  <a:schemeClr val="tx1">
                    <a:lumMod val="75000"/>
                    <a:lumOff val="25000"/>
                  </a:schemeClr>
                </a:solidFill>
                <a:latin typeface="Helvetica Neue Light" charset="0"/>
                <a:ea typeface="+mn-ea"/>
                <a:cs typeface="+mn-cs"/>
              </a:defRPr>
            </a:lvl4pPr>
            <a:lvl5pPr marL="2057400" indent="-228600" algn="l" defTabSz="457200" rtl="0" eaLnBrk="1" latinLnBrk="0" hangingPunct="1">
              <a:spcBef>
                <a:spcPct val="20000"/>
              </a:spcBef>
              <a:buFont typeface="Arial"/>
              <a:buChar char="»"/>
              <a:defRPr sz="1800" b="0" i="0" kern="1200">
                <a:solidFill>
                  <a:schemeClr val="tx1">
                    <a:lumMod val="75000"/>
                    <a:lumOff val="25000"/>
                  </a:schemeClr>
                </a:solidFill>
                <a:latin typeface="Helvetica Neue Light"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US" i="1" dirty="0"/>
              <a:t>“Eiko, the </a:t>
            </a:r>
            <a:r>
              <a:rPr lang="en-US" b="1" i="1" dirty="0"/>
              <a:t>holy book of psychiatry </a:t>
            </a:r>
            <a:r>
              <a:rPr lang="en-US" i="1" dirty="0"/>
              <a:t>clearly defines major depression with 9 symptoms. Certainly that settles the issue, right?”</a:t>
            </a:r>
          </a:p>
        </p:txBody>
      </p:sp>
    </p:spTree>
    <p:extLst>
      <p:ext uri="{BB962C8B-B14F-4D97-AF65-F5344CB8AC3E}">
        <p14:creationId xmlns:p14="http://schemas.microsoft.com/office/powerpoint/2010/main" val="981959185"/>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D4D5A7-32AE-BE42-929A-F6E57E725F8F}"/>
              </a:ext>
            </a:extLst>
          </p:cNvPr>
          <p:cNvSpPr>
            <a:spLocks noGrp="1"/>
          </p:cNvSpPr>
          <p:nvPr>
            <p:ph type="sldNum" sz="quarter" idx="12"/>
          </p:nvPr>
        </p:nvSpPr>
        <p:spPr/>
        <p:txBody>
          <a:bodyPr/>
          <a:lstStyle/>
          <a:p>
            <a:fld id="{956ABC0E-5A83-1A40-ACCB-27CC011796BE}" type="slidenum">
              <a:rPr lang="en-US" smtClean="0"/>
              <a:pPr/>
              <a:t>12</a:t>
            </a:fld>
            <a:endParaRPr lang="en-US"/>
          </a:p>
        </p:txBody>
      </p:sp>
      <p:sp>
        <p:nvSpPr>
          <p:cNvPr id="8" name="Content Placeholder 2">
            <a:extLst>
              <a:ext uri="{FF2B5EF4-FFF2-40B4-BE49-F238E27FC236}">
                <a16:creationId xmlns:a16="http://schemas.microsoft.com/office/drawing/2014/main" id="{DEB23347-46C7-DF4A-BC1A-6AAD24DEECBE}"/>
              </a:ext>
            </a:extLst>
          </p:cNvPr>
          <p:cNvSpPr txBox="1">
            <a:spLocks/>
          </p:cNvSpPr>
          <p:nvPr/>
        </p:nvSpPr>
        <p:spPr>
          <a:xfrm>
            <a:off x="1409075" y="686776"/>
            <a:ext cx="6325850" cy="1294424"/>
          </a:xfrm>
          <a:prstGeom prst="rect">
            <a:avLst/>
          </a:prstGeom>
          <a:noFill/>
          <a:ln w="31750">
            <a:solidFill>
              <a:schemeClr val="accent2">
                <a:lumMod val="60000"/>
                <a:lumOff val="40000"/>
              </a:schemeClr>
            </a:solidFill>
          </a:ln>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b="0" i="0" kern="1200">
                <a:solidFill>
                  <a:schemeClr val="tx1">
                    <a:lumMod val="75000"/>
                    <a:lumOff val="25000"/>
                  </a:schemeClr>
                </a:solidFill>
                <a:latin typeface="Helvetica Neue Light" charset="0"/>
                <a:ea typeface="+mn-ea"/>
                <a:cs typeface="+mn-cs"/>
              </a:defRPr>
            </a:lvl1pPr>
            <a:lvl2pPr marL="742950" indent="-285750" algn="l" defTabSz="457200" rtl="0" eaLnBrk="1" latinLnBrk="0" hangingPunct="1">
              <a:spcBef>
                <a:spcPct val="20000"/>
              </a:spcBef>
              <a:buFont typeface="Arial"/>
              <a:buChar char="–"/>
              <a:defRPr sz="2000" b="0" i="0" kern="1200">
                <a:solidFill>
                  <a:schemeClr val="tx1">
                    <a:lumMod val="75000"/>
                    <a:lumOff val="25000"/>
                  </a:schemeClr>
                </a:solidFill>
                <a:latin typeface="Helvetica Neue Light" charset="0"/>
                <a:ea typeface="+mn-ea"/>
                <a:cs typeface="+mn-cs"/>
              </a:defRPr>
            </a:lvl2pPr>
            <a:lvl3pPr marL="1143000" indent="-228600" algn="l" defTabSz="457200" rtl="0" eaLnBrk="1" latinLnBrk="0" hangingPunct="1">
              <a:spcBef>
                <a:spcPct val="20000"/>
              </a:spcBef>
              <a:buFont typeface="Arial"/>
              <a:buChar char="•"/>
              <a:defRPr sz="1800" b="0" i="0" kern="1200">
                <a:solidFill>
                  <a:schemeClr val="tx1">
                    <a:lumMod val="75000"/>
                    <a:lumOff val="25000"/>
                  </a:schemeClr>
                </a:solidFill>
                <a:latin typeface="Helvetica Neue Light" charset="0"/>
                <a:ea typeface="+mn-ea"/>
                <a:cs typeface="+mn-cs"/>
              </a:defRPr>
            </a:lvl3pPr>
            <a:lvl4pPr marL="1600200" indent="-228600" algn="l" defTabSz="457200" rtl="0" eaLnBrk="1" latinLnBrk="0" hangingPunct="1">
              <a:spcBef>
                <a:spcPct val="20000"/>
              </a:spcBef>
              <a:buFont typeface="Arial"/>
              <a:buChar char="–"/>
              <a:defRPr sz="1800" b="0" i="0" kern="1200">
                <a:solidFill>
                  <a:schemeClr val="tx1">
                    <a:lumMod val="75000"/>
                    <a:lumOff val="25000"/>
                  </a:schemeClr>
                </a:solidFill>
                <a:latin typeface="Helvetica Neue Light" charset="0"/>
                <a:ea typeface="+mn-ea"/>
                <a:cs typeface="+mn-cs"/>
              </a:defRPr>
            </a:lvl4pPr>
            <a:lvl5pPr marL="2057400" indent="-228600" algn="l" defTabSz="457200" rtl="0" eaLnBrk="1" latinLnBrk="0" hangingPunct="1">
              <a:spcBef>
                <a:spcPct val="20000"/>
              </a:spcBef>
              <a:buFont typeface="Arial"/>
              <a:buChar char="»"/>
              <a:defRPr sz="1800" b="0" i="0" kern="1200">
                <a:solidFill>
                  <a:schemeClr val="tx1">
                    <a:lumMod val="75000"/>
                    <a:lumOff val="25000"/>
                  </a:schemeClr>
                </a:solidFill>
                <a:latin typeface="Helvetica Neue Light"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US" i="1" dirty="0"/>
              <a:t>“Eiko, the </a:t>
            </a:r>
            <a:r>
              <a:rPr lang="en-US" b="1" i="1" dirty="0"/>
              <a:t>holy book of psychiatry </a:t>
            </a:r>
            <a:r>
              <a:rPr lang="en-US" i="1" dirty="0"/>
              <a:t>clearly defines major depression with 9 symptoms. Certainly that settles the issue, right?”</a:t>
            </a:r>
          </a:p>
        </p:txBody>
      </p:sp>
      <p:pic>
        <p:nvPicPr>
          <p:cNvPr id="3" name="Picture 2">
            <a:extLst>
              <a:ext uri="{FF2B5EF4-FFF2-40B4-BE49-F238E27FC236}">
                <a16:creationId xmlns:a16="http://schemas.microsoft.com/office/drawing/2014/main" id="{E423B242-A2CE-F246-BC7D-D8B9E76F1DC3}"/>
              </a:ext>
            </a:extLst>
          </p:cNvPr>
          <p:cNvPicPr>
            <a:picLocks noChangeAspect="1"/>
          </p:cNvPicPr>
          <p:nvPr/>
        </p:nvPicPr>
        <p:blipFill>
          <a:blip r:embed="rId2"/>
          <a:stretch>
            <a:fillRect/>
          </a:stretch>
        </p:blipFill>
        <p:spPr>
          <a:xfrm>
            <a:off x="2554371" y="2022475"/>
            <a:ext cx="3746500" cy="4699000"/>
          </a:xfrm>
          <a:prstGeom prst="rect">
            <a:avLst/>
          </a:prstGeom>
        </p:spPr>
      </p:pic>
    </p:spTree>
    <p:extLst>
      <p:ext uri="{BB962C8B-B14F-4D97-AF65-F5344CB8AC3E}">
        <p14:creationId xmlns:p14="http://schemas.microsoft.com/office/powerpoint/2010/main" val="247150961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D4D5A7-32AE-BE42-929A-F6E57E725F8F}"/>
              </a:ext>
            </a:extLst>
          </p:cNvPr>
          <p:cNvSpPr>
            <a:spLocks noGrp="1"/>
          </p:cNvSpPr>
          <p:nvPr>
            <p:ph type="sldNum" sz="quarter" idx="12"/>
          </p:nvPr>
        </p:nvSpPr>
        <p:spPr/>
        <p:txBody>
          <a:bodyPr/>
          <a:lstStyle/>
          <a:p>
            <a:fld id="{956ABC0E-5A83-1A40-ACCB-27CC011796BE}" type="slidenum">
              <a:rPr lang="en-US" smtClean="0"/>
              <a:pPr/>
              <a:t>13</a:t>
            </a:fld>
            <a:endParaRPr lang="en-US"/>
          </a:p>
        </p:txBody>
      </p:sp>
      <p:sp>
        <p:nvSpPr>
          <p:cNvPr id="7" name="Content Placeholder 2">
            <a:extLst>
              <a:ext uri="{FF2B5EF4-FFF2-40B4-BE49-F238E27FC236}">
                <a16:creationId xmlns:a16="http://schemas.microsoft.com/office/drawing/2014/main" id="{BBF34625-AFCE-BC45-B0E6-007D5C4D1AB4}"/>
              </a:ext>
            </a:extLst>
          </p:cNvPr>
          <p:cNvSpPr txBox="1">
            <a:spLocks/>
          </p:cNvSpPr>
          <p:nvPr/>
        </p:nvSpPr>
        <p:spPr>
          <a:xfrm>
            <a:off x="1409075" y="686776"/>
            <a:ext cx="6325850" cy="1294424"/>
          </a:xfrm>
          <a:prstGeom prst="rect">
            <a:avLst/>
          </a:prstGeom>
          <a:noFill/>
          <a:ln w="31750">
            <a:solidFill>
              <a:schemeClr val="accent2">
                <a:lumMod val="60000"/>
                <a:lumOff val="40000"/>
              </a:schemeClr>
            </a:solidFill>
          </a:ln>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b="0" i="0" kern="1200">
                <a:solidFill>
                  <a:schemeClr val="tx1">
                    <a:lumMod val="75000"/>
                    <a:lumOff val="25000"/>
                  </a:schemeClr>
                </a:solidFill>
                <a:latin typeface="Helvetica Neue Light" charset="0"/>
                <a:ea typeface="+mn-ea"/>
                <a:cs typeface="+mn-cs"/>
              </a:defRPr>
            </a:lvl1pPr>
            <a:lvl2pPr marL="742950" indent="-285750" algn="l" defTabSz="457200" rtl="0" eaLnBrk="1" latinLnBrk="0" hangingPunct="1">
              <a:spcBef>
                <a:spcPct val="20000"/>
              </a:spcBef>
              <a:buFont typeface="Arial"/>
              <a:buChar char="–"/>
              <a:defRPr sz="2000" b="0" i="0" kern="1200">
                <a:solidFill>
                  <a:schemeClr val="tx1">
                    <a:lumMod val="75000"/>
                    <a:lumOff val="25000"/>
                  </a:schemeClr>
                </a:solidFill>
                <a:latin typeface="Helvetica Neue Light" charset="0"/>
                <a:ea typeface="+mn-ea"/>
                <a:cs typeface="+mn-cs"/>
              </a:defRPr>
            </a:lvl2pPr>
            <a:lvl3pPr marL="1143000" indent="-228600" algn="l" defTabSz="457200" rtl="0" eaLnBrk="1" latinLnBrk="0" hangingPunct="1">
              <a:spcBef>
                <a:spcPct val="20000"/>
              </a:spcBef>
              <a:buFont typeface="Arial"/>
              <a:buChar char="•"/>
              <a:defRPr sz="1800" b="0" i="0" kern="1200">
                <a:solidFill>
                  <a:schemeClr val="tx1">
                    <a:lumMod val="75000"/>
                    <a:lumOff val="25000"/>
                  </a:schemeClr>
                </a:solidFill>
                <a:latin typeface="Helvetica Neue Light" charset="0"/>
                <a:ea typeface="+mn-ea"/>
                <a:cs typeface="+mn-cs"/>
              </a:defRPr>
            </a:lvl3pPr>
            <a:lvl4pPr marL="1600200" indent="-228600" algn="l" defTabSz="457200" rtl="0" eaLnBrk="1" latinLnBrk="0" hangingPunct="1">
              <a:spcBef>
                <a:spcPct val="20000"/>
              </a:spcBef>
              <a:buFont typeface="Arial"/>
              <a:buChar char="–"/>
              <a:defRPr sz="1800" b="0" i="0" kern="1200">
                <a:solidFill>
                  <a:schemeClr val="tx1">
                    <a:lumMod val="75000"/>
                    <a:lumOff val="25000"/>
                  </a:schemeClr>
                </a:solidFill>
                <a:latin typeface="Helvetica Neue Light" charset="0"/>
                <a:ea typeface="+mn-ea"/>
                <a:cs typeface="+mn-cs"/>
              </a:defRPr>
            </a:lvl4pPr>
            <a:lvl5pPr marL="2057400" indent="-228600" algn="l" defTabSz="457200" rtl="0" eaLnBrk="1" latinLnBrk="0" hangingPunct="1">
              <a:spcBef>
                <a:spcPct val="20000"/>
              </a:spcBef>
              <a:buFont typeface="Arial"/>
              <a:buChar char="»"/>
              <a:defRPr sz="1800" b="0" i="0" kern="1200">
                <a:solidFill>
                  <a:schemeClr val="tx1">
                    <a:lumMod val="75000"/>
                    <a:lumOff val="25000"/>
                  </a:schemeClr>
                </a:solidFill>
                <a:latin typeface="Helvetica Neue Light"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US" i="1" dirty="0"/>
              <a:t>“Eiko, the </a:t>
            </a:r>
            <a:r>
              <a:rPr lang="en-US" b="1" i="1" dirty="0"/>
              <a:t>holy book of psychiatry </a:t>
            </a:r>
            <a:r>
              <a:rPr lang="en-US" i="1" dirty="0"/>
              <a:t>clearly defines major depression with 9 symptoms. Certainly that settles the issue, right?”</a:t>
            </a:r>
          </a:p>
        </p:txBody>
      </p:sp>
      <p:pic>
        <p:nvPicPr>
          <p:cNvPr id="3" name="Picture 2">
            <a:extLst>
              <a:ext uri="{FF2B5EF4-FFF2-40B4-BE49-F238E27FC236}">
                <a16:creationId xmlns:a16="http://schemas.microsoft.com/office/drawing/2014/main" id="{770A9478-6486-B34E-A846-08B6C4730BC1}"/>
              </a:ext>
            </a:extLst>
          </p:cNvPr>
          <p:cNvPicPr>
            <a:picLocks noChangeAspect="1"/>
          </p:cNvPicPr>
          <p:nvPr/>
        </p:nvPicPr>
        <p:blipFill>
          <a:blip r:embed="rId3"/>
          <a:stretch>
            <a:fillRect/>
          </a:stretch>
        </p:blipFill>
        <p:spPr>
          <a:xfrm>
            <a:off x="3073400" y="2321092"/>
            <a:ext cx="2997200" cy="4051300"/>
          </a:xfrm>
          <a:prstGeom prst="rect">
            <a:avLst/>
          </a:prstGeom>
        </p:spPr>
      </p:pic>
    </p:spTree>
    <p:extLst>
      <p:ext uri="{BB962C8B-B14F-4D97-AF65-F5344CB8AC3E}">
        <p14:creationId xmlns:p14="http://schemas.microsoft.com/office/powerpoint/2010/main" val="251690490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2. DSM</a:t>
            </a:r>
          </a:p>
        </p:txBody>
      </p:sp>
      <p:sp>
        <p:nvSpPr>
          <p:cNvPr id="3" name="Inhaltsplatzhalter 2"/>
          <p:cNvSpPr>
            <a:spLocks noGrp="1"/>
          </p:cNvSpPr>
          <p:nvPr>
            <p:ph idx="1"/>
          </p:nvPr>
        </p:nvSpPr>
        <p:spPr/>
        <p:txBody>
          <a:bodyPr>
            <a:normAutofit/>
          </a:bodyPr>
          <a:lstStyle/>
          <a:p>
            <a:pPr marL="0" indent="0">
              <a:buNone/>
            </a:pPr>
            <a:r>
              <a:rPr lang="de-DE" dirty="0"/>
              <a:t>DSM </a:t>
            </a:r>
            <a:r>
              <a:rPr lang="de-DE" dirty="0" err="1"/>
              <a:t>symptoms</a:t>
            </a:r>
            <a:endParaRPr lang="de-DE" dirty="0"/>
          </a:p>
          <a:p>
            <a:pPr marL="914400" lvl="1" indent="-457200">
              <a:buFont typeface="+mj-lt"/>
              <a:buAutoNum type="arabicPeriod"/>
            </a:pPr>
            <a:r>
              <a:rPr lang="de-DE" dirty="0" err="1"/>
              <a:t>Diminished</a:t>
            </a:r>
            <a:r>
              <a:rPr lang="de-DE" dirty="0"/>
              <a:t> </a:t>
            </a:r>
            <a:r>
              <a:rPr lang="de-DE" dirty="0" err="1"/>
              <a:t>interest</a:t>
            </a:r>
            <a:r>
              <a:rPr lang="de-DE" dirty="0"/>
              <a:t> </a:t>
            </a:r>
            <a:r>
              <a:rPr lang="de-DE" dirty="0" err="1"/>
              <a:t>or</a:t>
            </a:r>
            <a:r>
              <a:rPr lang="de-DE" dirty="0"/>
              <a:t> </a:t>
            </a:r>
            <a:r>
              <a:rPr lang="de-DE" dirty="0" err="1"/>
              <a:t>pleasure</a:t>
            </a:r>
            <a:endParaRPr lang="de-DE" dirty="0"/>
          </a:p>
          <a:p>
            <a:pPr marL="914400" lvl="1" indent="-457200">
              <a:buFont typeface="+mj-lt"/>
              <a:buAutoNum type="arabicPeriod"/>
            </a:pPr>
            <a:r>
              <a:rPr lang="de-DE" dirty="0" err="1"/>
              <a:t>Depressed</a:t>
            </a:r>
            <a:r>
              <a:rPr lang="de-DE" dirty="0"/>
              <a:t> </a:t>
            </a:r>
            <a:r>
              <a:rPr lang="de-DE" dirty="0" err="1"/>
              <a:t>mood</a:t>
            </a:r>
            <a:endParaRPr lang="de-DE" dirty="0"/>
          </a:p>
          <a:p>
            <a:pPr marL="914400" lvl="1" indent="-457200">
              <a:buFont typeface="+mj-lt"/>
              <a:buAutoNum type="arabicPeriod"/>
            </a:pPr>
            <a:r>
              <a:rPr lang="de-DE" dirty="0" err="1"/>
              <a:t>Increase</a:t>
            </a:r>
            <a:r>
              <a:rPr lang="de-DE" dirty="0"/>
              <a:t> </a:t>
            </a:r>
            <a:r>
              <a:rPr lang="de-DE" dirty="0" err="1"/>
              <a:t>or</a:t>
            </a:r>
            <a:r>
              <a:rPr lang="de-DE" dirty="0"/>
              <a:t> </a:t>
            </a:r>
            <a:r>
              <a:rPr lang="de-DE" dirty="0" err="1"/>
              <a:t>decrease</a:t>
            </a:r>
            <a:r>
              <a:rPr lang="de-DE" dirty="0"/>
              <a:t> in </a:t>
            </a:r>
            <a:r>
              <a:rPr lang="de-DE" dirty="0" err="1"/>
              <a:t>either</a:t>
            </a:r>
            <a:r>
              <a:rPr lang="de-DE" dirty="0"/>
              <a:t> </a:t>
            </a:r>
            <a:r>
              <a:rPr lang="de-DE" dirty="0" err="1"/>
              <a:t>weight</a:t>
            </a:r>
            <a:r>
              <a:rPr lang="de-DE" dirty="0"/>
              <a:t> </a:t>
            </a:r>
            <a:r>
              <a:rPr lang="de-DE" dirty="0" err="1"/>
              <a:t>or</a:t>
            </a:r>
            <a:r>
              <a:rPr lang="de-DE" dirty="0"/>
              <a:t> </a:t>
            </a:r>
            <a:r>
              <a:rPr lang="de-DE" dirty="0" err="1"/>
              <a:t>appetite</a:t>
            </a:r>
            <a:endParaRPr lang="de-DE" dirty="0"/>
          </a:p>
          <a:p>
            <a:pPr marL="914400" lvl="1" indent="-457200">
              <a:buFont typeface="+mj-lt"/>
              <a:buAutoNum type="arabicPeriod"/>
            </a:pPr>
            <a:r>
              <a:rPr lang="de-DE" dirty="0" err="1"/>
              <a:t>Insomnia</a:t>
            </a:r>
            <a:r>
              <a:rPr lang="de-DE" dirty="0"/>
              <a:t> </a:t>
            </a:r>
            <a:r>
              <a:rPr lang="de-DE" dirty="0" err="1"/>
              <a:t>or</a:t>
            </a:r>
            <a:r>
              <a:rPr lang="de-DE" dirty="0"/>
              <a:t> </a:t>
            </a:r>
            <a:r>
              <a:rPr lang="de-DE" dirty="0" err="1"/>
              <a:t>hypersomnia</a:t>
            </a:r>
            <a:endParaRPr lang="de-DE" dirty="0"/>
          </a:p>
          <a:p>
            <a:pPr marL="914400" lvl="1" indent="-457200">
              <a:buFont typeface="+mj-lt"/>
              <a:buAutoNum type="arabicPeriod"/>
            </a:pPr>
            <a:r>
              <a:rPr lang="de-DE" dirty="0"/>
              <a:t>Psychomotor </a:t>
            </a:r>
            <a:r>
              <a:rPr lang="de-DE" dirty="0" err="1"/>
              <a:t>agitation</a:t>
            </a:r>
            <a:r>
              <a:rPr lang="de-DE" dirty="0"/>
              <a:t> </a:t>
            </a:r>
            <a:r>
              <a:rPr lang="de-DE" dirty="0" err="1"/>
              <a:t>or</a:t>
            </a:r>
            <a:r>
              <a:rPr lang="de-DE" dirty="0"/>
              <a:t> </a:t>
            </a:r>
            <a:r>
              <a:rPr lang="de-DE" dirty="0" err="1"/>
              <a:t>retardation</a:t>
            </a:r>
            <a:endParaRPr lang="de-DE" dirty="0"/>
          </a:p>
          <a:p>
            <a:pPr marL="914400" lvl="1" indent="-457200">
              <a:buFont typeface="+mj-lt"/>
              <a:buAutoNum type="arabicPeriod"/>
            </a:pPr>
            <a:r>
              <a:rPr lang="de-DE" dirty="0" err="1"/>
              <a:t>Fatigue</a:t>
            </a:r>
            <a:r>
              <a:rPr lang="de-DE" dirty="0"/>
              <a:t> </a:t>
            </a:r>
            <a:r>
              <a:rPr lang="de-DE" dirty="0" err="1"/>
              <a:t>or</a:t>
            </a:r>
            <a:r>
              <a:rPr lang="de-DE" dirty="0"/>
              <a:t> </a:t>
            </a:r>
            <a:r>
              <a:rPr lang="de-DE" dirty="0" err="1"/>
              <a:t>loss</a:t>
            </a:r>
            <a:r>
              <a:rPr lang="de-DE" dirty="0"/>
              <a:t> </a:t>
            </a:r>
            <a:r>
              <a:rPr lang="de-DE" dirty="0" err="1"/>
              <a:t>of</a:t>
            </a:r>
            <a:r>
              <a:rPr lang="de-DE" dirty="0"/>
              <a:t> </a:t>
            </a:r>
            <a:r>
              <a:rPr lang="de-DE" dirty="0" err="1"/>
              <a:t>energy</a:t>
            </a:r>
            <a:endParaRPr lang="de-DE" dirty="0"/>
          </a:p>
          <a:p>
            <a:pPr marL="914400" lvl="1" indent="-457200">
              <a:buFont typeface="+mj-lt"/>
              <a:buAutoNum type="arabicPeriod"/>
            </a:pPr>
            <a:r>
              <a:rPr lang="de-DE" dirty="0" err="1"/>
              <a:t>Worthlessness</a:t>
            </a:r>
            <a:r>
              <a:rPr lang="de-DE" dirty="0"/>
              <a:t> </a:t>
            </a:r>
            <a:r>
              <a:rPr lang="de-DE" dirty="0" err="1"/>
              <a:t>or</a:t>
            </a:r>
            <a:r>
              <a:rPr lang="de-DE" dirty="0"/>
              <a:t> </a:t>
            </a:r>
            <a:r>
              <a:rPr lang="de-DE" dirty="0" err="1"/>
              <a:t>inapproriate</a:t>
            </a:r>
            <a:r>
              <a:rPr lang="de-DE" dirty="0"/>
              <a:t> </a:t>
            </a:r>
            <a:r>
              <a:rPr lang="de-DE" dirty="0" err="1"/>
              <a:t>guilt</a:t>
            </a:r>
            <a:endParaRPr lang="de-DE" dirty="0"/>
          </a:p>
          <a:p>
            <a:pPr marL="914400" lvl="1" indent="-457200">
              <a:buFont typeface="+mj-lt"/>
              <a:buAutoNum type="arabicPeriod"/>
            </a:pPr>
            <a:r>
              <a:rPr lang="de-DE" dirty="0"/>
              <a:t>Problems </a:t>
            </a:r>
            <a:r>
              <a:rPr lang="de-DE" dirty="0" err="1"/>
              <a:t>concentrating</a:t>
            </a:r>
            <a:r>
              <a:rPr lang="de-DE" dirty="0"/>
              <a:t> </a:t>
            </a:r>
            <a:r>
              <a:rPr lang="de-DE" dirty="0" err="1"/>
              <a:t>or</a:t>
            </a:r>
            <a:r>
              <a:rPr lang="de-DE" dirty="0"/>
              <a:t> </a:t>
            </a:r>
            <a:r>
              <a:rPr lang="de-DE" dirty="0" err="1"/>
              <a:t>making</a:t>
            </a:r>
            <a:r>
              <a:rPr lang="de-DE" dirty="0"/>
              <a:t> </a:t>
            </a:r>
            <a:r>
              <a:rPr lang="de-DE" dirty="0" err="1"/>
              <a:t>decisions</a:t>
            </a:r>
            <a:endParaRPr lang="de-DE" dirty="0"/>
          </a:p>
          <a:p>
            <a:pPr marL="914400" lvl="1" indent="-457200">
              <a:buFont typeface="+mj-lt"/>
              <a:buAutoNum type="arabicPeriod"/>
            </a:pPr>
            <a:r>
              <a:rPr lang="de-DE" dirty="0" err="1"/>
              <a:t>Thoughts</a:t>
            </a:r>
            <a:r>
              <a:rPr lang="de-DE" dirty="0"/>
              <a:t> </a:t>
            </a:r>
            <a:r>
              <a:rPr lang="de-DE" dirty="0" err="1"/>
              <a:t>of</a:t>
            </a:r>
            <a:r>
              <a:rPr lang="de-DE" dirty="0"/>
              <a:t> </a:t>
            </a:r>
            <a:r>
              <a:rPr lang="de-DE" dirty="0" err="1"/>
              <a:t>death</a:t>
            </a:r>
            <a:r>
              <a:rPr lang="de-DE" dirty="0"/>
              <a:t> </a:t>
            </a:r>
            <a:r>
              <a:rPr lang="de-DE" dirty="0" err="1"/>
              <a:t>or</a:t>
            </a:r>
            <a:r>
              <a:rPr lang="de-DE" dirty="0"/>
              <a:t> </a:t>
            </a:r>
            <a:r>
              <a:rPr lang="de-DE" dirty="0" err="1"/>
              <a:t>suicidal</a:t>
            </a:r>
            <a:r>
              <a:rPr lang="de-DE" dirty="0"/>
              <a:t> </a:t>
            </a:r>
            <a:r>
              <a:rPr lang="de-DE" dirty="0" err="1"/>
              <a:t>ideation</a:t>
            </a:r>
            <a:r>
              <a:rPr lang="de-DE" dirty="0"/>
              <a:t> </a:t>
            </a:r>
          </a:p>
        </p:txBody>
      </p:sp>
      <p:sp>
        <p:nvSpPr>
          <p:cNvPr id="5" name="Foliennummernplatzhalter 4"/>
          <p:cNvSpPr>
            <a:spLocks noGrp="1"/>
          </p:cNvSpPr>
          <p:nvPr>
            <p:ph type="sldNum" sz="quarter" idx="12"/>
          </p:nvPr>
        </p:nvSpPr>
        <p:spPr/>
        <p:txBody>
          <a:bodyPr/>
          <a:lstStyle/>
          <a:p>
            <a:fld id="{956ABC0E-5A83-1A40-ACCB-27CC011796BE}" type="slidenum">
              <a:rPr lang="en-US" smtClean="0"/>
              <a:pPr/>
              <a:t>14</a:t>
            </a:fld>
            <a:endParaRPr lang="en-US"/>
          </a:p>
        </p:txBody>
      </p:sp>
    </p:spTree>
    <p:custDataLst>
      <p:tags r:id="rId1"/>
    </p:custDataLst>
    <p:extLst>
      <p:ext uri="{BB962C8B-B14F-4D97-AF65-F5344CB8AC3E}">
        <p14:creationId xmlns:p14="http://schemas.microsoft.com/office/powerpoint/2010/main" val="3057960814"/>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2. DSM</a:t>
            </a:r>
          </a:p>
        </p:txBody>
      </p:sp>
      <p:sp>
        <p:nvSpPr>
          <p:cNvPr id="3" name="Inhaltsplatzhalter 2"/>
          <p:cNvSpPr>
            <a:spLocks noGrp="1"/>
          </p:cNvSpPr>
          <p:nvPr>
            <p:ph idx="1"/>
          </p:nvPr>
        </p:nvSpPr>
        <p:spPr/>
        <p:txBody>
          <a:bodyPr>
            <a:normAutofit/>
          </a:bodyPr>
          <a:lstStyle/>
          <a:p>
            <a:pPr marL="0" indent="0">
              <a:buNone/>
            </a:pPr>
            <a:r>
              <a:rPr lang="de-DE" dirty="0"/>
              <a:t>DSM </a:t>
            </a:r>
            <a:r>
              <a:rPr lang="de-DE" dirty="0" err="1"/>
              <a:t>symptoms</a:t>
            </a:r>
            <a:endParaRPr lang="de-DE" dirty="0"/>
          </a:p>
          <a:p>
            <a:pPr marL="914400" lvl="1" indent="-457200">
              <a:buFont typeface="+mj-lt"/>
              <a:buAutoNum type="arabicPeriod"/>
            </a:pPr>
            <a:r>
              <a:rPr lang="de-DE" dirty="0" err="1"/>
              <a:t>Diminished</a:t>
            </a:r>
            <a:r>
              <a:rPr lang="de-DE" dirty="0"/>
              <a:t> </a:t>
            </a:r>
            <a:r>
              <a:rPr lang="de-DE" dirty="0" err="1"/>
              <a:t>interest</a:t>
            </a:r>
            <a:r>
              <a:rPr lang="de-DE" dirty="0"/>
              <a:t> </a:t>
            </a:r>
            <a:r>
              <a:rPr lang="de-DE" b="1" dirty="0" err="1">
                <a:solidFill>
                  <a:schemeClr val="accent2"/>
                </a:solidFill>
              </a:rPr>
              <a:t>or</a:t>
            </a:r>
            <a:r>
              <a:rPr lang="de-DE" dirty="0">
                <a:solidFill>
                  <a:schemeClr val="accent2"/>
                </a:solidFill>
              </a:rPr>
              <a:t> </a:t>
            </a:r>
            <a:r>
              <a:rPr lang="de-DE" dirty="0" err="1"/>
              <a:t>pleasure</a:t>
            </a:r>
            <a:endParaRPr lang="de-DE" dirty="0"/>
          </a:p>
          <a:p>
            <a:pPr marL="914400" lvl="1" indent="-457200">
              <a:buFont typeface="+mj-lt"/>
              <a:buAutoNum type="arabicPeriod"/>
            </a:pPr>
            <a:r>
              <a:rPr lang="de-DE" dirty="0" err="1"/>
              <a:t>Depressed</a:t>
            </a:r>
            <a:r>
              <a:rPr lang="de-DE" dirty="0"/>
              <a:t> </a:t>
            </a:r>
            <a:r>
              <a:rPr lang="de-DE" dirty="0" err="1"/>
              <a:t>mood</a:t>
            </a:r>
            <a:endParaRPr lang="de-DE" dirty="0"/>
          </a:p>
          <a:p>
            <a:pPr marL="914400" lvl="1" indent="-457200">
              <a:buFont typeface="+mj-lt"/>
              <a:buAutoNum type="arabicPeriod"/>
            </a:pPr>
            <a:r>
              <a:rPr lang="de-DE" dirty="0" err="1"/>
              <a:t>Increase</a:t>
            </a:r>
            <a:r>
              <a:rPr lang="de-DE" dirty="0"/>
              <a:t> </a:t>
            </a:r>
            <a:r>
              <a:rPr lang="de-DE" b="1" dirty="0" err="1">
                <a:solidFill>
                  <a:srgbClr val="C0504D"/>
                </a:solidFill>
              </a:rPr>
              <a:t>or</a:t>
            </a:r>
            <a:r>
              <a:rPr lang="de-DE" dirty="0">
                <a:solidFill>
                  <a:srgbClr val="C0504D"/>
                </a:solidFill>
              </a:rPr>
              <a:t> </a:t>
            </a:r>
            <a:r>
              <a:rPr lang="de-DE" dirty="0" err="1"/>
              <a:t>decrease</a:t>
            </a:r>
            <a:r>
              <a:rPr lang="de-DE" dirty="0"/>
              <a:t> in </a:t>
            </a:r>
            <a:r>
              <a:rPr lang="de-DE" dirty="0" err="1"/>
              <a:t>either</a:t>
            </a:r>
            <a:r>
              <a:rPr lang="de-DE" dirty="0"/>
              <a:t> </a:t>
            </a:r>
            <a:r>
              <a:rPr lang="de-DE" dirty="0" err="1"/>
              <a:t>weight</a:t>
            </a:r>
            <a:r>
              <a:rPr lang="de-DE" dirty="0"/>
              <a:t> </a:t>
            </a:r>
            <a:r>
              <a:rPr lang="de-DE" b="1" dirty="0" err="1">
                <a:solidFill>
                  <a:srgbClr val="C0504D"/>
                </a:solidFill>
              </a:rPr>
              <a:t>or</a:t>
            </a:r>
            <a:r>
              <a:rPr lang="de-DE" dirty="0">
                <a:solidFill>
                  <a:srgbClr val="C0504D"/>
                </a:solidFill>
              </a:rPr>
              <a:t> </a:t>
            </a:r>
            <a:r>
              <a:rPr lang="de-DE" dirty="0" err="1"/>
              <a:t>appetite</a:t>
            </a:r>
            <a:endParaRPr lang="de-DE" dirty="0"/>
          </a:p>
          <a:p>
            <a:pPr marL="914400" lvl="1" indent="-457200">
              <a:buFont typeface="+mj-lt"/>
              <a:buAutoNum type="arabicPeriod"/>
            </a:pPr>
            <a:r>
              <a:rPr lang="de-DE" dirty="0" err="1"/>
              <a:t>Insomnia</a:t>
            </a:r>
            <a:r>
              <a:rPr lang="de-DE" dirty="0"/>
              <a:t> </a:t>
            </a:r>
            <a:r>
              <a:rPr lang="de-DE" b="1" dirty="0" err="1">
                <a:solidFill>
                  <a:srgbClr val="C0504D"/>
                </a:solidFill>
              </a:rPr>
              <a:t>or</a:t>
            </a:r>
            <a:r>
              <a:rPr lang="de-DE" dirty="0">
                <a:solidFill>
                  <a:srgbClr val="C0504D"/>
                </a:solidFill>
              </a:rPr>
              <a:t> </a:t>
            </a:r>
            <a:r>
              <a:rPr lang="de-DE" dirty="0" err="1"/>
              <a:t>hypersomnia</a:t>
            </a:r>
            <a:endParaRPr lang="de-DE" dirty="0"/>
          </a:p>
          <a:p>
            <a:pPr marL="914400" lvl="1" indent="-457200">
              <a:buFont typeface="+mj-lt"/>
              <a:buAutoNum type="arabicPeriod"/>
            </a:pPr>
            <a:r>
              <a:rPr lang="de-DE" dirty="0"/>
              <a:t>Psychomotor </a:t>
            </a:r>
            <a:r>
              <a:rPr lang="de-DE" dirty="0" err="1"/>
              <a:t>agitation</a:t>
            </a:r>
            <a:r>
              <a:rPr lang="de-DE" dirty="0"/>
              <a:t> </a:t>
            </a:r>
            <a:r>
              <a:rPr lang="de-DE" b="1" dirty="0" err="1">
                <a:solidFill>
                  <a:srgbClr val="C0504D"/>
                </a:solidFill>
              </a:rPr>
              <a:t>or</a:t>
            </a:r>
            <a:r>
              <a:rPr lang="de-DE" dirty="0">
                <a:solidFill>
                  <a:srgbClr val="C0504D"/>
                </a:solidFill>
              </a:rPr>
              <a:t> </a:t>
            </a:r>
            <a:r>
              <a:rPr lang="de-DE" dirty="0" err="1"/>
              <a:t>retardation</a:t>
            </a:r>
            <a:endParaRPr lang="de-DE" dirty="0"/>
          </a:p>
          <a:p>
            <a:pPr marL="914400" lvl="1" indent="-457200">
              <a:buFont typeface="+mj-lt"/>
              <a:buAutoNum type="arabicPeriod"/>
            </a:pPr>
            <a:r>
              <a:rPr lang="de-DE" dirty="0" err="1"/>
              <a:t>Fatigue</a:t>
            </a:r>
            <a:r>
              <a:rPr lang="de-DE" dirty="0"/>
              <a:t> </a:t>
            </a:r>
            <a:r>
              <a:rPr lang="de-DE" b="1" dirty="0" err="1">
                <a:solidFill>
                  <a:srgbClr val="C0504D"/>
                </a:solidFill>
              </a:rPr>
              <a:t>or</a:t>
            </a:r>
            <a:r>
              <a:rPr lang="de-DE" dirty="0">
                <a:solidFill>
                  <a:srgbClr val="C0504D"/>
                </a:solidFill>
              </a:rPr>
              <a:t> </a:t>
            </a:r>
            <a:r>
              <a:rPr lang="de-DE" dirty="0" err="1"/>
              <a:t>loss</a:t>
            </a:r>
            <a:r>
              <a:rPr lang="de-DE" dirty="0"/>
              <a:t> </a:t>
            </a:r>
            <a:r>
              <a:rPr lang="de-DE" dirty="0" err="1"/>
              <a:t>of</a:t>
            </a:r>
            <a:r>
              <a:rPr lang="de-DE" dirty="0"/>
              <a:t> </a:t>
            </a:r>
            <a:r>
              <a:rPr lang="de-DE" dirty="0" err="1"/>
              <a:t>energy</a:t>
            </a:r>
            <a:endParaRPr lang="de-DE" dirty="0"/>
          </a:p>
          <a:p>
            <a:pPr marL="914400" lvl="1" indent="-457200">
              <a:buFont typeface="+mj-lt"/>
              <a:buAutoNum type="arabicPeriod"/>
            </a:pPr>
            <a:r>
              <a:rPr lang="de-DE" dirty="0" err="1"/>
              <a:t>Worthlessness</a:t>
            </a:r>
            <a:r>
              <a:rPr lang="de-DE" dirty="0"/>
              <a:t> </a:t>
            </a:r>
            <a:r>
              <a:rPr lang="de-DE" b="1" dirty="0" err="1">
                <a:solidFill>
                  <a:srgbClr val="C0504D"/>
                </a:solidFill>
              </a:rPr>
              <a:t>or</a:t>
            </a:r>
            <a:r>
              <a:rPr lang="de-DE" dirty="0">
                <a:solidFill>
                  <a:srgbClr val="C0504D"/>
                </a:solidFill>
              </a:rPr>
              <a:t> </a:t>
            </a:r>
            <a:r>
              <a:rPr lang="de-DE" dirty="0" err="1"/>
              <a:t>inapproriate</a:t>
            </a:r>
            <a:r>
              <a:rPr lang="de-DE" dirty="0"/>
              <a:t> </a:t>
            </a:r>
            <a:r>
              <a:rPr lang="de-DE" dirty="0" err="1"/>
              <a:t>guilt</a:t>
            </a:r>
            <a:endParaRPr lang="de-DE" dirty="0"/>
          </a:p>
          <a:p>
            <a:pPr marL="914400" lvl="1" indent="-457200">
              <a:buFont typeface="+mj-lt"/>
              <a:buAutoNum type="arabicPeriod"/>
            </a:pPr>
            <a:r>
              <a:rPr lang="de-DE" dirty="0"/>
              <a:t>Problems </a:t>
            </a:r>
            <a:r>
              <a:rPr lang="de-DE" dirty="0" err="1"/>
              <a:t>concentrating</a:t>
            </a:r>
            <a:r>
              <a:rPr lang="de-DE" dirty="0"/>
              <a:t> </a:t>
            </a:r>
            <a:r>
              <a:rPr lang="de-DE" b="1" dirty="0" err="1">
                <a:solidFill>
                  <a:srgbClr val="C0504D"/>
                </a:solidFill>
              </a:rPr>
              <a:t>or</a:t>
            </a:r>
            <a:r>
              <a:rPr lang="de-DE" dirty="0">
                <a:solidFill>
                  <a:srgbClr val="C0504D"/>
                </a:solidFill>
              </a:rPr>
              <a:t> </a:t>
            </a:r>
            <a:r>
              <a:rPr lang="de-DE" dirty="0" err="1"/>
              <a:t>making</a:t>
            </a:r>
            <a:r>
              <a:rPr lang="de-DE" dirty="0"/>
              <a:t> </a:t>
            </a:r>
            <a:r>
              <a:rPr lang="de-DE" dirty="0" err="1"/>
              <a:t>decisions</a:t>
            </a:r>
            <a:endParaRPr lang="de-DE" dirty="0"/>
          </a:p>
          <a:p>
            <a:pPr marL="914400" lvl="1" indent="-457200">
              <a:buFont typeface="+mj-lt"/>
              <a:buAutoNum type="arabicPeriod"/>
            </a:pPr>
            <a:r>
              <a:rPr lang="de-DE" dirty="0" err="1"/>
              <a:t>Thoughts</a:t>
            </a:r>
            <a:r>
              <a:rPr lang="de-DE" dirty="0"/>
              <a:t> </a:t>
            </a:r>
            <a:r>
              <a:rPr lang="de-DE" dirty="0" err="1"/>
              <a:t>of</a:t>
            </a:r>
            <a:r>
              <a:rPr lang="de-DE" dirty="0"/>
              <a:t> </a:t>
            </a:r>
            <a:r>
              <a:rPr lang="de-DE" dirty="0" err="1"/>
              <a:t>death</a:t>
            </a:r>
            <a:r>
              <a:rPr lang="de-DE" dirty="0"/>
              <a:t> </a:t>
            </a:r>
            <a:r>
              <a:rPr lang="de-DE" b="1" dirty="0" err="1">
                <a:solidFill>
                  <a:srgbClr val="C0504D"/>
                </a:solidFill>
              </a:rPr>
              <a:t>or</a:t>
            </a:r>
            <a:r>
              <a:rPr lang="de-DE" dirty="0">
                <a:solidFill>
                  <a:srgbClr val="C0504D"/>
                </a:solidFill>
              </a:rPr>
              <a:t> </a:t>
            </a:r>
            <a:r>
              <a:rPr lang="de-DE" dirty="0" err="1"/>
              <a:t>suicidal</a:t>
            </a:r>
            <a:r>
              <a:rPr lang="de-DE" dirty="0"/>
              <a:t> </a:t>
            </a:r>
            <a:r>
              <a:rPr lang="de-DE" dirty="0" err="1"/>
              <a:t>ideation</a:t>
            </a:r>
            <a:r>
              <a:rPr lang="de-DE" dirty="0"/>
              <a:t> </a:t>
            </a:r>
          </a:p>
        </p:txBody>
      </p:sp>
      <p:sp>
        <p:nvSpPr>
          <p:cNvPr id="5" name="Foliennummernplatzhalter 4"/>
          <p:cNvSpPr>
            <a:spLocks noGrp="1"/>
          </p:cNvSpPr>
          <p:nvPr>
            <p:ph type="sldNum" sz="quarter" idx="12"/>
          </p:nvPr>
        </p:nvSpPr>
        <p:spPr/>
        <p:txBody>
          <a:bodyPr/>
          <a:lstStyle/>
          <a:p>
            <a:fld id="{956ABC0E-5A83-1A40-ACCB-27CC011796BE}" type="slidenum">
              <a:rPr lang="en-US" smtClean="0"/>
              <a:pPr/>
              <a:t>15</a:t>
            </a:fld>
            <a:endParaRPr lang="en-US"/>
          </a:p>
        </p:txBody>
      </p:sp>
      <p:sp>
        <p:nvSpPr>
          <p:cNvPr id="6" name="TextBox 5">
            <a:extLst>
              <a:ext uri="{FF2B5EF4-FFF2-40B4-BE49-F238E27FC236}">
                <a16:creationId xmlns:a16="http://schemas.microsoft.com/office/drawing/2014/main" id="{06E10D9A-CC1E-6B4D-9F61-215188A948FB}"/>
              </a:ext>
            </a:extLst>
          </p:cNvPr>
          <p:cNvSpPr txBox="1"/>
          <p:nvPr/>
        </p:nvSpPr>
        <p:spPr>
          <a:xfrm>
            <a:off x="183182" y="6395514"/>
            <a:ext cx="2326278" cy="276999"/>
          </a:xfrm>
          <a:prstGeom prst="rect">
            <a:avLst/>
          </a:prstGeom>
          <a:noFill/>
        </p:spPr>
        <p:txBody>
          <a:bodyPr wrap="none" rtlCol="0">
            <a:spAutoFit/>
          </a:bodyPr>
          <a:lstStyle/>
          <a:p>
            <a:r>
              <a:rPr lang="en-US" sz="1200" b="1" dirty="0">
                <a:solidFill>
                  <a:schemeClr val="tx1">
                    <a:lumMod val="50000"/>
                    <a:lumOff val="50000"/>
                  </a:schemeClr>
                </a:solidFill>
                <a:latin typeface="Helvetica Neue Light" charset="0"/>
              </a:rPr>
              <a:t>DOI | </a:t>
            </a:r>
            <a:r>
              <a:rPr lang="hr-HR" sz="1200" dirty="0">
                <a:solidFill>
                  <a:schemeClr val="tx1">
                    <a:lumMod val="50000"/>
                    <a:lumOff val="50000"/>
                  </a:schemeClr>
                </a:solidFill>
                <a:latin typeface="Helvetica Neue Light" charset="0"/>
              </a:rPr>
              <a:t>10.1016/j.jad.2014.10.010</a:t>
            </a:r>
            <a:endParaRPr lang="pl-PL" sz="1200" dirty="0">
              <a:solidFill>
                <a:srgbClr val="FF0000"/>
              </a:solidFill>
              <a:latin typeface="Helvetica Neue Light" charset="0"/>
            </a:endParaRPr>
          </a:p>
        </p:txBody>
      </p:sp>
    </p:spTree>
    <p:custDataLst>
      <p:tags r:id="rId1"/>
    </p:custDataLst>
    <p:extLst>
      <p:ext uri="{BB962C8B-B14F-4D97-AF65-F5344CB8AC3E}">
        <p14:creationId xmlns:p14="http://schemas.microsoft.com/office/powerpoint/2010/main" val="27515000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2. DSM</a:t>
            </a:r>
          </a:p>
        </p:txBody>
      </p:sp>
      <p:sp>
        <p:nvSpPr>
          <p:cNvPr id="3" name="Inhaltsplatzhalter 2"/>
          <p:cNvSpPr>
            <a:spLocks noGrp="1"/>
          </p:cNvSpPr>
          <p:nvPr>
            <p:ph idx="1"/>
          </p:nvPr>
        </p:nvSpPr>
        <p:spPr>
          <a:xfrm>
            <a:off x="457200" y="1600199"/>
            <a:ext cx="8229600" cy="5121275"/>
          </a:xfrm>
        </p:spPr>
        <p:txBody>
          <a:bodyPr>
            <a:normAutofit/>
          </a:bodyPr>
          <a:lstStyle/>
          <a:p>
            <a:pPr marL="0" indent="0">
              <a:buNone/>
            </a:pPr>
            <a:r>
              <a:rPr lang="de-DE" dirty="0"/>
              <a:t>DSM </a:t>
            </a:r>
            <a:r>
              <a:rPr lang="de-DE" dirty="0" err="1"/>
              <a:t>symptoms</a:t>
            </a:r>
            <a:endParaRPr lang="de-DE" dirty="0"/>
          </a:p>
          <a:p>
            <a:pPr marL="914400" lvl="1" indent="-457200">
              <a:buFont typeface="+mj-lt"/>
              <a:buAutoNum type="arabicPeriod"/>
            </a:pPr>
            <a:r>
              <a:rPr lang="de-DE" dirty="0" err="1"/>
              <a:t>Diminished</a:t>
            </a:r>
            <a:r>
              <a:rPr lang="de-DE" dirty="0"/>
              <a:t> </a:t>
            </a:r>
            <a:r>
              <a:rPr lang="de-DE" dirty="0" err="1"/>
              <a:t>interest</a:t>
            </a:r>
            <a:r>
              <a:rPr lang="de-DE" dirty="0"/>
              <a:t> </a:t>
            </a:r>
            <a:r>
              <a:rPr lang="de-DE" dirty="0" err="1"/>
              <a:t>or</a:t>
            </a:r>
            <a:r>
              <a:rPr lang="de-DE" dirty="0"/>
              <a:t> </a:t>
            </a:r>
            <a:r>
              <a:rPr lang="de-DE" dirty="0" err="1"/>
              <a:t>pleasure</a:t>
            </a:r>
            <a:endParaRPr lang="de-DE" dirty="0"/>
          </a:p>
          <a:p>
            <a:pPr marL="914400" lvl="1" indent="-457200">
              <a:buFont typeface="+mj-lt"/>
              <a:buAutoNum type="arabicPeriod"/>
            </a:pPr>
            <a:r>
              <a:rPr lang="de-DE" dirty="0" err="1"/>
              <a:t>Depressed</a:t>
            </a:r>
            <a:r>
              <a:rPr lang="de-DE" dirty="0"/>
              <a:t> </a:t>
            </a:r>
            <a:r>
              <a:rPr lang="de-DE" dirty="0" err="1"/>
              <a:t>mood</a:t>
            </a:r>
            <a:endParaRPr lang="de-DE" dirty="0"/>
          </a:p>
          <a:p>
            <a:pPr marL="914400" lvl="1" indent="-457200">
              <a:buFont typeface="+mj-lt"/>
              <a:buAutoNum type="arabicPeriod"/>
            </a:pPr>
            <a:r>
              <a:rPr lang="de-DE" dirty="0" err="1"/>
              <a:t>Increase</a:t>
            </a:r>
            <a:r>
              <a:rPr lang="de-DE" dirty="0"/>
              <a:t> </a:t>
            </a:r>
            <a:r>
              <a:rPr lang="de-DE" b="1" dirty="0" err="1">
                <a:solidFill>
                  <a:srgbClr val="C0504D"/>
                </a:solidFill>
              </a:rPr>
              <a:t>or</a:t>
            </a:r>
            <a:r>
              <a:rPr lang="de-DE" dirty="0">
                <a:solidFill>
                  <a:srgbClr val="C0504D"/>
                </a:solidFill>
              </a:rPr>
              <a:t> </a:t>
            </a:r>
            <a:r>
              <a:rPr lang="de-DE" dirty="0" err="1"/>
              <a:t>decrease</a:t>
            </a:r>
            <a:r>
              <a:rPr lang="de-DE" dirty="0"/>
              <a:t> in </a:t>
            </a:r>
            <a:r>
              <a:rPr lang="de-DE" dirty="0" err="1"/>
              <a:t>either</a:t>
            </a:r>
            <a:r>
              <a:rPr lang="de-DE" dirty="0"/>
              <a:t> </a:t>
            </a:r>
            <a:r>
              <a:rPr lang="de-DE" dirty="0" err="1"/>
              <a:t>weight</a:t>
            </a:r>
            <a:r>
              <a:rPr lang="de-DE" dirty="0"/>
              <a:t> </a:t>
            </a:r>
            <a:r>
              <a:rPr lang="de-DE" b="1" dirty="0" err="1">
                <a:solidFill>
                  <a:srgbClr val="C0504D"/>
                </a:solidFill>
              </a:rPr>
              <a:t>or</a:t>
            </a:r>
            <a:r>
              <a:rPr lang="de-DE" dirty="0">
                <a:solidFill>
                  <a:srgbClr val="C0504D"/>
                </a:solidFill>
              </a:rPr>
              <a:t> </a:t>
            </a:r>
            <a:r>
              <a:rPr lang="de-DE" dirty="0" err="1"/>
              <a:t>appetite</a:t>
            </a:r>
            <a:endParaRPr lang="de-DE" dirty="0"/>
          </a:p>
          <a:p>
            <a:pPr marL="914400" lvl="1" indent="-457200">
              <a:buFont typeface="+mj-lt"/>
              <a:buAutoNum type="arabicPeriod"/>
            </a:pPr>
            <a:r>
              <a:rPr lang="de-DE" dirty="0" err="1"/>
              <a:t>Insomnia</a:t>
            </a:r>
            <a:r>
              <a:rPr lang="de-DE" dirty="0"/>
              <a:t> </a:t>
            </a:r>
            <a:r>
              <a:rPr lang="de-DE" b="1" dirty="0" err="1">
                <a:solidFill>
                  <a:srgbClr val="C0504D"/>
                </a:solidFill>
              </a:rPr>
              <a:t>or</a:t>
            </a:r>
            <a:r>
              <a:rPr lang="de-DE" dirty="0">
                <a:solidFill>
                  <a:srgbClr val="C0504D"/>
                </a:solidFill>
              </a:rPr>
              <a:t> </a:t>
            </a:r>
            <a:r>
              <a:rPr lang="de-DE" dirty="0" err="1"/>
              <a:t>hypersomnia</a:t>
            </a:r>
            <a:endParaRPr lang="de-DE" dirty="0"/>
          </a:p>
          <a:p>
            <a:pPr marL="914400" lvl="1" indent="-457200">
              <a:buFont typeface="+mj-lt"/>
              <a:buAutoNum type="arabicPeriod"/>
            </a:pPr>
            <a:r>
              <a:rPr lang="de-DE" dirty="0"/>
              <a:t>Psychomotor </a:t>
            </a:r>
            <a:r>
              <a:rPr lang="de-DE" dirty="0" err="1"/>
              <a:t>agitation</a:t>
            </a:r>
            <a:r>
              <a:rPr lang="de-DE" dirty="0"/>
              <a:t> </a:t>
            </a:r>
            <a:r>
              <a:rPr lang="de-DE" b="1" dirty="0" err="1">
                <a:solidFill>
                  <a:srgbClr val="C0504D"/>
                </a:solidFill>
              </a:rPr>
              <a:t>or</a:t>
            </a:r>
            <a:r>
              <a:rPr lang="de-DE" dirty="0">
                <a:solidFill>
                  <a:srgbClr val="C0504D"/>
                </a:solidFill>
              </a:rPr>
              <a:t> </a:t>
            </a:r>
            <a:r>
              <a:rPr lang="de-DE" dirty="0" err="1"/>
              <a:t>retardation</a:t>
            </a:r>
            <a:r>
              <a:rPr lang="de-DE" dirty="0"/>
              <a:t> </a:t>
            </a:r>
          </a:p>
          <a:p>
            <a:pPr marL="914400" lvl="1" indent="-457200">
              <a:buFont typeface="+mj-lt"/>
              <a:buAutoNum type="arabicPeriod"/>
            </a:pPr>
            <a:r>
              <a:rPr lang="de-DE" dirty="0" err="1"/>
              <a:t>Fatigue</a:t>
            </a:r>
            <a:r>
              <a:rPr lang="de-DE" dirty="0"/>
              <a:t> </a:t>
            </a:r>
            <a:r>
              <a:rPr lang="de-DE" dirty="0" err="1"/>
              <a:t>or</a:t>
            </a:r>
            <a:r>
              <a:rPr lang="de-DE" dirty="0"/>
              <a:t> </a:t>
            </a:r>
            <a:r>
              <a:rPr lang="de-DE" dirty="0" err="1"/>
              <a:t>loss</a:t>
            </a:r>
            <a:r>
              <a:rPr lang="de-DE" dirty="0"/>
              <a:t> </a:t>
            </a:r>
            <a:r>
              <a:rPr lang="de-DE" dirty="0" err="1"/>
              <a:t>of</a:t>
            </a:r>
            <a:r>
              <a:rPr lang="de-DE" dirty="0"/>
              <a:t> </a:t>
            </a:r>
            <a:r>
              <a:rPr lang="de-DE" dirty="0" err="1"/>
              <a:t>energy</a:t>
            </a:r>
            <a:endParaRPr lang="de-DE" dirty="0"/>
          </a:p>
          <a:p>
            <a:pPr marL="914400" lvl="1" indent="-457200">
              <a:buFont typeface="+mj-lt"/>
              <a:buAutoNum type="arabicPeriod"/>
            </a:pPr>
            <a:r>
              <a:rPr lang="de-DE" dirty="0" err="1"/>
              <a:t>Worthlessness</a:t>
            </a:r>
            <a:r>
              <a:rPr lang="de-DE" dirty="0"/>
              <a:t> </a:t>
            </a:r>
            <a:r>
              <a:rPr lang="de-DE" dirty="0" err="1"/>
              <a:t>or</a:t>
            </a:r>
            <a:r>
              <a:rPr lang="de-DE" dirty="0"/>
              <a:t> </a:t>
            </a:r>
            <a:r>
              <a:rPr lang="de-DE" dirty="0" err="1"/>
              <a:t>inapproriate</a:t>
            </a:r>
            <a:r>
              <a:rPr lang="de-DE" dirty="0"/>
              <a:t> </a:t>
            </a:r>
            <a:r>
              <a:rPr lang="de-DE" dirty="0" err="1"/>
              <a:t>guilt</a:t>
            </a:r>
            <a:endParaRPr lang="de-DE" dirty="0"/>
          </a:p>
          <a:p>
            <a:pPr marL="914400" lvl="1" indent="-457200">
              <a:buFont typeface="+mj-lt"/>
              <a:buAutoNum type="arabicPeriod"/>
            </a:pPr>
            <a:r>
              <a:rPr lang="de-DE" dirty="0"/>
              <a:t>Problems </a:t>
            </a:r>
            <a:r>
              <a:rPr lang="de-DE" dirty="0" err="1"/>
              <a:t>concentrating</a:t>
            </a:r>
            <a:r>
              <a:rPr lang="de-DE" dirty="0"/>
              <a:t> </a:t>
            </a:r>
            <a:r>
              <a:rPr lang="de-DE" dirty="0" err="1"/>
              <a:t>or</a:t>
            </a:r>
            <a:r>
              <a:rPr lang="de-DE" dirty="0"/>
              <a:t> </a:t>
            </a:r>
            <a:r>
              <a:rPr lang="de-DE" dirty="0" err="1"/>
              <a:t>making</a:t>
            </a:r>
            <a:r>
              <a:rPr lang="de-DE" dirty="0"/>
              <a:t> </a:t>
            </a:r>
            <a:r>
              <a:rPr lang="de-DE" dirty="0" err="1"/>
              <a:t>decisions</a:t>
            </a:r>
            <a:endParaRPr lang="de-DE" dirty="0"/>
          </a:p>
          <a:p>
            <a:pPr marL="914400" lvl="1" indent="-457200">
              <a:buFont typeface="+mj-lt"/>
              <a:buAutoNum type="arabicPeriod"/>
            </a:pPr>
            <a:r>
              <a:rPr lang="de-DE" dirty="0" err="1"/>
              <a:t>Thoughts</a:t>
            </a:r>
            <a:r>
              <a:rPr lang="de-DE" dirty="0"/>
              <a:t> </a:t>
            </a:r>
            <a:r>
              <a:rPr lang="de-DE" dirty="0" err="1"/>
              <a:t>of</a:t>
            </a:r>
            <a:r>
              <a:rPr lang="de-DE" dirty="0"/>
              <a:t> </a:t>
            </a:r>
            <a:r>
              <a:rPr lang="de-DE" dirty="0" err="1"/>
              <a:t>death</a:t>
            </a:r>
            <a:r>
              <a:rPr lang="de-DE" dirty="0"/>
              <a:t> </a:t>
            </a:r>
            <a:r>
              <a:rPr lang="de-DE" dirty="0" err="1"/>
              <a:t>or</a:t>
            </a:r>
            <a:r>
              <a:rPr lang="de-DE" dirty="0"/>
              <a:t> </a:t>
            </a:r>
            <a:r>
              <a:rPr lang="de-DE" dirty="0" err="1"/>
              <a:t>suicidal</a:t>
            </a:r>
            <a:r>
              <a:rPr lang="de-DE" dirty="0"/>
              <a:t> </a:t>
            </a:r>
            <a:r>
              <a:rPr lang="de-DE" dirty="0" err="1"/>
              <a:t>ideation</a:t>
            </a:r>
            <a:endParaRPr lang="de-DE" dirty="0"/>
          </a:p>
        </p:txBody>
      </p:sp>
      <p:sp>
        <p:nvSpPr>
          <p:cNvPr id="5" name="Foliennummernplatzhalter 4"/>
          <p:cNvSpPr>
            <a:spLocks noGrp="1"/>
          </p:cNvSpPr>
          <p:nvPr>
            <p:ph type="sldNum" sz="quarter" idx="12"/>
          </p:nvPr>
        </p:nvSpPr>
        <p:spPr/>
        <p:txBody>
          <a:bodyPr/>
          <a:lstStyle/>
          <a:p>
            <a:fld id="{956ABC0E-5A83-1A40-ACCB-27CC011796BE}" type="slidenum">
              <a:rPr lang="en-US" smtClean="0"/>
              <a:pPr/>
              <a:t>16</a:t>
            </a:fld>
            <a:endParaRPr lang="en-US"/>
          </a:p>
        </p:txBody>
      </p:sp>
      <p:sp>
        <p:nvSpPr>
          <p:cNvPr id="7" name="Textfeld 6"/>
          <p:cNvSpPr txBox="1"/>
          <p:nvPr/>
        </p:nvSpPr>
        <p:spPr>
          <a:xfrm>
            <a:off x="673100" y="3132138"/>
            <a:ext cx="292100" cy="369332"/>
          </a:xfrm>
          <a:prstGeom prst="rect">
            <a:avLst/>
          </a:prstGeom>
          <a:noFill/>
        </p:spPr>
        <p:txBody>
          <a:bodyPr wrap="square" rtlCol="0">
            <a:spAutoFit/>
          </a:bodyPr>
          <a:lstStyle/>
          <a:p>
            <a:r>
              <a:rPr lang="en-US" b="1" dirty="0">
                <a:solidFill>
                  <a:srgbClr val="C0504D"/>
                </a:solidFill>
              </a:rPr>
              <a:t>&gt; </a:t>
            </a:r>
          </a:p>
        </p:txBody>
      </p:sp>
      <p:sp>
        <p:nvSpPr>
          <p:cNvPr id="9" name="Textfeld 8"/>
          <p:cNvSpPr txBox="1"/>
          <p:nvPr/>
        </p:nvSpPr>
        <p:spPr>
          <a:xfrm>
            <a:off x="673100" y="3501470"/>
            <a:ext cx="292100" cy="369332"/>
          </a:xfrm>
          <a:prstGeom prst="rect">
            <a:avLst/>
          </a:prstGeom>
          <a:noFill/>
        </p:spPr>
        <p:txBody>
          <a:bodyPr wrap="square" rtlCol="0">
            <a:spAutoFit/>
          </a:bodyPr>
          <a:lstStyle/>
          <a:p>
            <a:r>
              <a:rPr lang="en-US" b="1" dirty="0">
                <a:solidFill>
                  <a:srgbClr val="C0504D"/>
                </a:solidFill>
              </a:rPr>
              <a:t>&gt; </a:t>
            </a:r>
          </a:p>
        </p:txBody>
      </p:sp>
      <p:sp>
        <p:nvSpPr>
          <p:cNvPr id="12" name="Textfeld 11"/>
          <p:cNvSpPr txBox="1"/>
          <p:nvPr/>
        </p:nvSpPr>
        <p:spPr>
          <a:xfrm>
            <a:off x="673100" y="2764845"/>
            <a:ext cx="292100" cy="369332"/>
          </a:xfrm>
          <a:prstGeom prst="rect">
            <a:avLst/>
          </a:prstGeom>
          <a:noFill/>
        </p:spPr>
        <p:txBody>
          <a:bodyPr wrap="square" rtlCol="0">
            <a:spAutoFit/>
          </a:bodyPr>
          <a:lstStyle/>
          <a:p>
            <a:r>
              <a:rPr lang="en-US" b="1" dirty="0">
                <a:solidFill>
                  <a:srgbClr val="C0504D"/>
                </a:solidFill>
              </a:rPr>
              <a:t>&gt; </a:t>
            </a:r>
          </a:p>
        </p:txBody>
      </p:sp>
      <p:sp>
        <p:nvSpPr>
          <p:cNvPr id="8" name="TextBox 7">
            <a:extLst>
              <a:ext uri="{FF2B5EF4-FFF2-40B4-BE49-F238E27FC236}">
                <a16:creationId xmlns:a16="http://schemas.microsoft.com/office/drawing/2014/main" id="{82655225-E17A-5E45-8ED4-3F29D0FB995E}"/>
              </a:ext>
            </a:extLst>
          </p:cNvPr>
          <p:cNvSpPr txBox="1"/>
          <p:nvPr/>
        </p:nvSpPr>
        <p:spPr>
          <a:xfrm>
            <a:off x="183182" y="6395514"/>
            <a:ext cx="2326278" cy="276999"/>
          </a:xfrm>
          <a:prstGeom prst="rect">
            <a:avLst/>
          </a:prstGeom>
          <a:noFill/>
        </p:spPr>
        <p:txBody>
          <a:bodyPr wrap="none" rtlCol="0">
            <a:spAutoFit/>
          </a:bodyPr>
          <a:lstStyle/>
          <a:p>
            <a:r>
              <a:rPr lang="en-US" sz="1200" b="1" dirty="0">
                <a:solidFill>
                  <a:schemeClr val="tx1">
                    <a:lumMod val="50000"/>
                    <a:lumOff val="50000"/>
                  </a:schemeClr>
                </a:solidFill>
                <a:latin typeface="Helvetica Neue Light" charset="0"/>
              </a:rPr>
              <a:t>DOI | </a:t>
            </a:r>
            <a:r>
              <a:rPr lang="hr-HR" sz="1200" dirty="0">
                <a:solidFill>
                  <a:schemeClr val="tx1">
                    <a:lumMod val="50000"/>
                    <a:lumOff val="50000"/>
                  </a:schemeClr>
                </a:solidFill>
                <a:latin typeface="Helvetica Neue Light" charset="0"/>
              </a:rPr>
              <a:t>10.1016/j.jad.2014.10.010</a:t>
            </a:r>
            <a:endParaRPr lang="pl-PL" sz="1200" dirty="0">
              <a:solidFill>
                <a:srgbClr val="FF0000"/>
              </a:solidFill>
              <a:latin typeface="Helvetica Neue Light" charset="0"/>
            </a:endParaRPr>
          </a:p>
        </p:txBody>
      </p:sp>
    </p:spTree>
    <p:custDataLst>
      <p:tags r:id="rId1"/>
    </p:custDataLst>
    <p:extLst>
      <p:ext uri="{BB962C8B-B14F-4D97-AF65-F5344CB8AC3E}">
        <p14:creationId xmlns:p14="http://schemas.microsoft.com/office/powerpoint/2010/main" val="3028686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4756C38-3CAA-EA4D-8E22-DBC68A469A1C}"/>
              </a:ext>
            </a:extLst>
          </p:cNvPr>
          <p:cNvPicPr>
            <a:picLocks noChangeAspect="1"/>
          </p:cNvPicPr>
          <p:nvPr/>
        </p:nvPicPr>
        <p:blipFill>
          <a:blip r:embed="rId3"/>
          <a:stretch>
            <a:fillRect/>
          </a:stretch>
        </p:blipFill>
        <p:spPr>
          <a:xfrm>
            <a:off x="651385" y="920918"/>
            <a:ext cx="8293100" cy="2006600"/>
          </a:xfrm>
          <a:prstGeom prst="rect">
            <a:avLst/>
          </a:prstGeom>
        </p:spPr>
      </p:pic>
      <p:pic>
        <p:nvPicPr>
          <p:cNvPr id="6" name="Picture 5">
            <a:extLst>
              <a:ext uri="{FF2B5EF4-FFF2-40B4-BE49-F238E27FC236}">
                <a16:creationId xmlns:a16="http://schemas.microsoft.com/office/drawing/2014/main" id="{FCA59CBC-BB8E-D740-842D-7B4FC2BAC4DF}"/>
              </a:ext>
            </a:extLst>
          </p:cNvPr>
          <p:cNvPicPr>
            <a:picLocks noChangeAspect="1"/>
          </p:cNvPicPr>
          <p:nvPr/>
        </p:nvPicPr>
        <p:blipFill>
          <a:blip r:embed="rId4"/>
          <a:stretch>
            <a:fillRect/>
          </a:stretch>
        </p:blipFill>
        <p:spPr>
          <a:xfrm>
            <a:off x="400049" y="3218352"/>
            <a:ext cx="8540793" cy="1879844"/>
          </a:xfrm>
          <a:prstGeom prst="rect">
            <a:avLst/>
          </a:prstGeom>
        </p:spPr>
      </p:pic>
      <p:sp>
        <p:nvSpPr>
          <p:cNvPr id="3" name="Content Placeholder 2">
            <a:extLst>
              <a:ext uri="{FF2B5EF4-FFF2-40B4-BE49-F238E27FC236}">
                <a16:creationId xmlns:a16="http://schemas.microsoft.com/office/drawing/2014/main" id="{F5B9347A-B3F2-E344-940B-713719D951C4}"/>
              </a:ext>
            </a:extLst>
          </p:cNvPr>
          <p:cNvSpPr>
            <a:spLocks noGrp="1"/>
          </p:cNvSpPr>
          <p:nvPr>
            <p:ph idx="1"/>
          </p:nvPr>
        </p:nvSpPr>
        <p:spPr>
          <a:xfrm>
            <a:off x="457200" y="649134"/>
            <a:ext cx="8487284" cy="6300941"/>
          </a:xfrm>
        </p:spPr>
        <p:txBody>
          <a:bodyPr>
            <a:normAutofit/>
          </a:bodyPr>
          <a:lstStyle/>
          <a:p>
            <a:pPr marL="0" indent="0">
              <a:buNone/>
            </a:pPr>
            <a:r>
              <a:rPr lang="en-US" dirty="0"/>
              <a:t>1957: Clinical features of manic-depressive disorders</a:t>
            </a:r>
          </a:p>
          <a:p>
            <a:pPr>
              <a:buFontTx/>
              <a:buChar char="-"/>
            </a:pPr>
            <a:endParaRPr lang="en-US" dirty="0"/>
          </a:p>
          <a:p>
            <a:pPr>
              <a:buFontTx/>
              <a:buChar char="-"/>
            </a:pPr>
            <a:endParaRPr lang="en-US" dirty="0"/>
          </a:p>
          <a:p>
            <a:pPr>
              <a:buFontTx/>
              <a:buChar char="-"/>
            </a:pPr>
            <a:endParaRPr lang="en-US" dirty="0"/>
          </a:p>
          <a:p>
            <a:pPr>
              <a:buFontTx/>
              <a:buChar char="-"/>
            </a:pPr>
            <a:endParaRPr lang="en-US" sz="2800" dirty="0"/>
          </a:p>
          <a:p>
            <a:pPr marL="0" indent="0">
              <a:buNone/>
            </a:pPr>
            <a:br>
              <a:rPr lang="en-US" sz="900" dirty="0"/>
            </a:br>
            <a:r>
              <a:rPr lang="en-US" dirty="0"/>
              <a:t>1972: Slight modifications</a:t>
            </a:r>
          </a:p>
          <a:p>
            <a:pPr>
              <a:buFontTx/>
              <a:buChar char="-"/>
            </a:pPr>
            <a:endParaRPr lang="en-US" dirty="0"/>
          </a:p>
          <a:p>
            <a:pPr>
              <a:buFontTx/>
              <a:buChar char="-"/>
            </a:pPr>
            <a:endParaRPr lang="en-US" dirty="0"/>
          </a:p>
          <a:p>
            <a:pPr>
              <a:buFontTx/>
              <a:buChar char="-"/>
            </a:pPr>
            <a:endParaRPr lang="en-US" dirty="0"/>
          </a:p>
          <a:p>
            <a:pPr marL="0" indent="0">
              <a:buNone/>
            </a:pPr>
            <a:r>
              <a:rPr lang="en-US" dirty="0"/>
              <a:t>1980: DSM-III, minor adaptation</a:t>
            </a:r>
          </a:p>
          <a:p>
            <a:pPr marL="0" indent="0">
              <a:buNone/>
            </a:pPr>
            <a:r>
              <a:rPr lang="en-US" dirty="0"/>
              <a:t>2013: DSM-5, no changes</a:t>
            </a:r>
          </a:p>
        </p:txBody>
      </p:sp>
      <p:sp>
        <p:nvSpPr>
          <p:cNvPr id="4" name="Slide Number Placeholder 3">
            <a:extLst>
              <a:ext uri="{FF2B5EF4-FFF2-40B4-BE49-F238E27FC236}">
                <a16:creationId xmlns:a16="http://schemas.microsoft.com/office/drawing/2014/main" id="{40BEC096-07FB-9642-B238-C504025F4679}"/>
              </a:ext>
            </a:extLst>
          </p:cNvPr>
          <p:cNvSpPr>
            <a:spLocks noGrp="1"/>
          </p:cNvSpPr>
          <p:nvPr>
            <p:ph type="sldNum" sz="quarter" idx="12"/>
          </p:nvPr>
        </p:nvSpPr>
        <p:spPr/>
        <p:txBody>
          <a:bodyPr/>
          <a:lstStyle/>
          <a:p>
            <a:fld id="{956ABC0E-5A83-1A40-ACCB-27CC011796BE}" type="slidenum">
              <a:rPr lang="en-US" smtClean="0"/>
              <a:pPr/>
              <a:t>17</a:t>
            </a:fld>
            <a:endParaRPr lang="en-US"/>
          </a:p>
        </p:txBody>
      </p:sp>
    </p:spTree>
    <p:extLst>
      <p:ext uri="{BB962C8B-B14F-4D97-AF65-F5344CB8AC3E}">
        <p14:creationId xmlns:p14="http://schemas.microsoft.com/office/powerpoint/2010/main" val="34016820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2. DSM</a:t>
            </a:r>
          </a:p>
        </p:txBody>
      </p:sp>
      <p:sp>
        <p:nvSpPr>
          <p:cNvPr id="5" name="Foliennummernplatzhalter 4"/>
          <p:cNvSpPr>
            <a:spLocks noGrp="1"/>
          </p:cNvSpPr>
          <p:nvPr>
            <p:ph type="sldNum" sz="quarter" idx="12"/>
          </p:nvPr>
        </p:nvSpPr>
        <p:spPr/>
        <p:txBody>
          <a:bodyPr/>
          <a:lstStyle/>
          <a:p>
            <a:fld id="{956ABC0E-5A83-1A40-ACCB-27CC011796BE}" type="slidenum">
              <a:rPr lang="en-US" smtClean="0"/>
              <a:pPr/>
              <a:t>18</a:t>
            </a:fld>
            <a:endParaRPr lang="en-US" dirty="0"/>
          </a:p>
        </p:txBody>
      </p:sp>
      <p:pic>
        <p:nvPicPr>
          <p:cNvPr id="8" name="Picture 7">
            <a:extLst>
              <a:ext uri="{FF2B5EF4-FFF2-40B4-BE49-F238E27FC236}">
                <a16:creationId xmlns:a16="http://schemas.microsoft.com/office/drawing/2014/main" id="{04E3387A-5654-CE49-B6A6-7DCDF0669F16}"/>
              </a:ext>
            </a:extLst>
          </p:cNvPr>
          <p:cNvPicPr>
            <a:picLocks noChangeAspect="1"/>
          </p:cNvPicPr>
          <p:nvPr/>
        </p:nvPicPr>
        <p:blipFill>
          <a:blip r:embed="rId4"/>
          <a:stretch>
            <a:fillRect/>
          </a:stretch>
        </p:blipFill>
        <p:spPr>
          <a:xfrm>
            <a:off x="175335" y="2029227"/>
            <a:ext cx="3282974" cy="3288103"/>
          </a:xfrm>
          <a:prstGeom prst="rect">
            <a:avLst/>
          </a:prstGeom>
        </p:spPr>
      </p:pic>
      <p:sp>
        <p:nvSpPr>
          <p:cNvPr id="7" name="TextBox 6">
            <a:extLst>
              <a:ext uri="{FF2B5EF4-FFF2-40B4-BE49-F238E27FC236}">
                <a16:creationId xmlns:a16="http://schemas.microsoft.com/office/drawing/2014/main" id="{6D4E61F2-296D-ED4B-B8F3-1CAD02B90907}"/>
              </a:ext>
            </a:extLst>
          </p:cNvPr>
          <p:cNvSpPr txBox="1"/>
          <p:nvPr/>
        </p:nvSpPr>
        <p:spPr>
          <a:xfrm>
            <a:off x="183182" y="6395514"/>
            <a:ext cx="1906291" cy="276999"/>
          </a:xfrm>
          <a:prstGeom prst="rect">
            <a:avLst/>
          </a:prstGeom>
          <a:noFill/>
        </p:spPr>
        <p:txBody>
          <a:bodyPr wrap="none" rtlCol="0">
            <a:spAutoFit/>
          </a:bodyPr>
          <a:lstStyle/>
          <a:p>
            <a:r>
              <a:rPr lang="en-US" sz="1200" b="1" dirty="0">
                <a:solidFill>
                  <a:schemeClr val="tx1">
                    <a:lumMod val="50000"/>
                    <a:lumOff val="50000"/>
                  </a:schemeClr>
                </a:solidFill>
                <a:latin typeface="Helvetica Neue Light" charset="0"/>
              </a:rPr>
              <a:t>DOI | </a:t>
            </a:r>
            <a:r>
              <a:rPr lang="hr-HR" sz="1200" dirty="0">
                <a:solidFill>
                  <a:schemeClr val="tx1">
                    <a:lumMod val="50000"/>
                    <a:lumOff val="50000"/>
                  </a:schemeClr>
                </a:solidFill>
                <a:latin typeface="Helvetica Neue Light" charset="0"/>
              </a:rPr>
              <a:t>10.1002/wps.20292</a:t>
            </a:r>
            <a:endParaRPr lang="pl-PL" sz="1200" dirty="0">
              <a:solidFill>
                <a:srgbClr val="FF0000"/>
              </a:solidFill>
              <a:latin typeface="Helvetica Neue Light" charset="0"/>
            </a:endParaRPr>
          </a:p>
        </p:txBody>
      </p:sp>
      <p:sp>
        <p:nvSpPr>
          <p:cNvPr id="3" name="TextBox 2">
            <a:extLst>
              <a:ext uri="{FF2B5EF4-FFF2-40B4-BE49-F238E27FC236}">
                <a16:creationId xmlns:a16="http://schemas.microsoft.com/office/drawing/2014/main" id="{26C5EF6D-E9A5-6942-A11D-7C1AA2BFF6BE}"/>
              </a:ext>
            </a:extLst>
          </p:cNvPr>
          <p:cNvSpPr txBox="1"/>
          <p:nvPr/>
        </p:nvSpPr>
        <p:spPr>
          <a:xfrm>
            <a:off x="3601452" y="2117359"/>
            <a:ext cx="5205664" cy="3139321"/>
          </a:xfrm>
          <a:prstGeom prst="rect">
            <a:avLst/>
          </a:prstGeom>
          <a:noFill/>
        </p:spPr>
        <p:txBody>
          <a:bodyPr wrap="square" rtlCol="0">
            <a:spAutoFit/>
          </a:bodyPr>
          <a:lstStyle/>
          <a:p>
            <a:r>
              <a:rPr lang="en-US" sz="2200" dirty="0">
                <a:latin typeface="Helvetica Neue Light" panose="02000403000000020004" pitchFamily="2" charset="0"/>
                <a:ea typeface="Helvetica Neue Light" panose="02000403000000020004" pitchFamily="2" charset="0"/>
              </a:rPr>
              <a:t>What would have happened if …</a:t>
            </a:r>
          </a:p>
          <a:p>
            <a:pPr marL="285750" indent="-285750">
              <a:buFontTx/>
              <a:buChar char="-"/>
            </a:pPr>
            <a:r>
              <a:rPr lang="en-US" sz="2200" dirty="0">
                <a:latin typeface="Helvetica Neue Light" panose="02000403000000020004" pitchFamily="2" charset="0"/>
                <a:ea typeface="Helvetica Neue Light" panose="02000403000000020004" pitchFamily="2" charset="0"/>
              </a:rPr>
              <a:t>Kraepelin could have stayed in Wundt’s laboratory</a:t>
            </a:r>
          </a:p>
          <a:p>
            <a:pPr marL="285750" indent="-285750">
              <a:buFontTx/>
              <a:buChar char="-"/>
            </a:pPr>
            <a:r>
              <a:rPr lang="en-US" sz="2200" dirty="0">
                <a:latin typeface="Helvetica Neue Light" panose="02000403000000020004" pitchFamily="2" charset="0"/>
                <a:ea typeface="Helvetica Neue Light" panose="02000403000000020004" pitchFamily="2" charset="0"/>
              </a:rPr>
              <a:t>Wernicke, Kraepelin’s competitor, had not died from a bicycle accident</a:t>
            </a:r>
          </a:p>
          <a:p>
            <a:endParaRPr lang="en-US" sz="2200" dirty="0">
              <a:latin typeface="Helvetica Neue Light" panose="02000403000000020004" pitchFamily="2" charset="0"/>
              <a:ea typeface="Helvetica Neue Light" panose="02000403000000020004" pitchFamily="2" charset="0"/>
            </a:endParaRPr>
          </a:p>
          <a:p>
            <a:r>
              <a:rPr lang="en-US" sz="2200" dirty="0">
                <a:latin typeface="Helvetica Neue Light" panose="02000403000000020004" pitchFamily="2" charset="0"/>
                <a:ea typeface="Helvetica Neue Light" panose="02000403000000020004" pitchFamily="2" charset="0"/>
              </a:rPr>
              <a:t>”One can plausibly argue that the DSM-5 would be meaningfully different from what it is today.”</a:t>
            </a:r>
          </a:p>
        </p:txBody>
      </p:sp>
    </p:spTree>
    <p:custDataLst>
      <p:tags r:id="rId1"/>
    </p:custDataLst>
    <p:extLst>
      <p:ext uri="{BB962C8B-B14F-4D97-AF65-F5344CB8AC3E}">
        <p14:creationId xmlns:p14="http://schemas.microsoft.com/office/powerpoint/2010/main" val="88459627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4AFE6-2A4E-5B40-B6F1-2627946D22F6}"/>
              </a:ext>
            </a:extLst>
          </p:cNvPr>
          <p:cNvSpPr>
            <a:spLocks noGrp="1"/>
          </p:cNvSpPr>
          <p:nvPr>
            <p:ph type="title"/>
          </p:nvPr>
        </p:nvSpPr>
        <p:spPr/>
        <p:txBody>
          <a:bodyPr/>
          <a:lstStyle/>
          <a:p>
            <a:r>
              <a:rPr lang="en-US" dirty="0"/>
              <a:t>3. Scale quality</a:t>
            </a:r>
          </a:p>
        </p:txBody>
      </p:sp>
      <p:sp>
        <p:nvSpPr>
          <p:cNvPr id="4" name="Slide Number Placeholder 3">
            <a:extLst>
              <a:ext uri="{FF2B5EF4-FFF2-40B4-BE49-F238E27FC236}">
                <a16:creationId xmlns:a16="http://schemas.microsoft.com/office/drawing/2014/main" id="{A769671F-B958-6F43-8441-29EF449AD926}"/>
              </a:ext>
            </a:extLst>
          </p:cNvPr>
          <p:cNvSpPr>
            <a:spLocks noGrp="1"/>
          </p:cNvSpPr>
          <p:nvPr>
            <p:ph type="sldNum" sz="quarter" idx="12"/>
          </p:nvPr>
        </p:nvSpPr>
        <p:spPr/>
        <p:txBody>
          <a:bodyPr/>
          <a:lstStyle/>
          <a:p>
            <a:fld id="{956ABC0E-5A83-1A40-ACCB-27CC011796BE}" type="slidenum">
              <a:rPr lang="en-US" smtClean="0"/>
              <a:pPr/>
              <a:t>19</a:t>
            </a:fld>
            <a:endParaRPr lang="en-US"/>
          </a:p>
        </p:txBody>
      </p:sp>
      <p:sp>
        <p:nvSpPr>
          <p:cNvPr id="6" name="Content Placeholder 2">
            <a:extLst>
              <a:ext uri="{FF2B5EF4-FFF2-40B4-BE49-F238E27FC236}">
                <a16:creationId xmlns:a16="http://schemas.microsoft.com/office/drawing/2014/main" id="{4D1E287C-537A-084C-A928-B5B18C66A3D4}"/>
              </a:ext>
            </a:extLst>
          </p:cNvPr>
          <p:cNvSpPr txBox="1">
            <a:spLocks/>
          </p:cNvSpPr>
          <p:nvPr/>
        </p:nvSpPr>
        <p:spPr>
          <a:xfrm>
            <a:off x="1709920" y="1525632"/>
            <a:ext cx="5694180" cy="1302634"/>
          </a:xfrm>
          <a:prstGeom prst="rect">
            <a:avLst/>
          </a:prstGeom>
          <a:noFill/>
          <a:ln w="31750">
            <a:solidFill>
              <a:schemeClr val="accent2">
                <a:lumMod val="60000"/>
                <a:lumOff val="40000"/>
              </a:schemeClr>
            </a:solidFill>
          </a:ln>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b="0" i="0" kern="1200">
                <a:solidFill>
                  <a:schemeClr val="tx1">
                    <a:lumMod val="75000"/>
                    <a:lumOff val="25000"/>
                  </a:schemeClr>
                </a:solidFill>
                <a:latin typeface="Helvetica Neue Light" charset="0"/>
                <a:ea typeface="+mn-ea"/>
                <a:cs typeface="+mn-cs"/>
              </a:defRPr>
            </a:lvl1pPr>
            <a:lvl2pPr marL="742950" indent="-285750" algn="l" defTabSz="457200" rtl="0" eaLnBrk="1" latinLnBrk="0" hangingPunct="1">
              <a:spcBef>
                <a:spcPct val="20000"/>
              </a:spcBef>
              <a:buFont typeface="Arial"/>
              <a:buChar char="–"/>
              <a:defRPr sz="2000" b="0" i="0" kern="1200">
                <a:solidFill>
                  <a:schemeClr val="tx1">
                    <a:lumMod val="75000"/>
                    <a:lumOff val="25000"/>
                  </a:schemeClr>
                </a:solidFill>
                <a:latin typeface="Helvetica Neue Light" charset="0"/>
                <a:ea typeface="+mn-ea"/>
                <a:cs typeface="+mn-cs"/>
              </a:defRPr>
            </a:lvl2pPr>
            <a:lvl3pPr marL="1143000" indent="-228600" algn="l" defTabSz="457200" rtl="0" eaLnBrk="1" latinLnBrk="0" hangingPunct="1">
              <a:spcBef>
                <a:spcPct val="20000"/>
              </a:spcBef>
              <a:buFont typeface="Arial"/>
              <a:buChar char="•"/>
              <a:defRPr sz="1800" b="0" i="0" kern="1200">
                <a:solidFill>
                  <a:schemeClr val="tx1">
                    <a:lumMod val="75000"/>
                    <a:lumOff val="25000"/>
                  </a:schemeClr>
                </a:solidFill>
                <a:latin typeface="Helvetica Neue Light" charset="0"/>
                <a:ea typeface="+mn-ea"/>
                <a:cs typeface="+mn-cs"/>
              </a:defRPr>
            </a:lvl3pPr>
            <a:lvl4pPr marL="1600200" indent="-228600" algn="l" defTabSz="457200" rtl="0" eaLnBrk="1" latinLnBrk="0" hangingPunct="1">
              <a:spcBef>
                <a:spcPct val="20000"/>
              </a:spcBef>
              <a:buFont typeface="Arial"/>
              <a:buChar char="–"/>
              <a:defRPr sz="1800" b="0" i="0" kern="1200">
                <a:solidFill>
                  <a:schemeClr val="tx1">
                    <a:lumMod val="75000"/>
                    <a:lumOff val="25000"/>
                  </a:schemeClr>
                </a:solidFill>
                <a:latin typeface="Helvetica Neue Light" charset="0"/>
                <a:ea typeface="+mn-ea"/>
                <a:cs typeface="+mn-cs"/>
              </a:defRPr>
            </a:lvl4pPr>
            <a:lvl5pPr marL="2057400" indent="-228600" algn="l" defTabSz="457200" rtl="0" eaLnBrk="1" latinLnBrk="0" hangingPunct="1">
              <a:spcBef>
                <a:spcPct val="20000"/>
              </a:spcBef>
              <a:buFont typeface="Arial"/>
              <a:buChar char="»"/>
              <a:defRPr sz="1800" b="0" i="0" kern="1200">
                <a:solidFill>
                  <a:schemeClr val="tx1">
                    <a:lumMod val="75000"/>
                    <a:lumOff val="25000"/>
                  </a:schemeClr>
                </a:solidFill>
                <a:latin typeface="Helvetica Neue Light"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a:buNone/>
            </a:pPr>
            <a:r>
              <a:rPr lang="en-US" i="1" dirty="0"/>
              <a:t>“Eiko, the DSM is surely an exception: the other depression scales were constructed by psychometricians … right? RIGHT?!?”</a:t>
            </a:r>
          </a:p>
        </p:txBody>
      </p:sp>
      <p:sp>
        <p:nvSpPr>
          <p:cNvPr id="9" name="Content Placeholder 2">
            <a:extLst>
              <a:ext uri="{FF2B5EF4-FFF2-40B4-BE49-F238E27FC236}">
                <a16:creationId xmlns:a16="http://schemas.microsoft.com/office/drawing/2014/main" id="{FE229973-A513-6048-86C0-D819DAB94D75}"/>
              </a:ext>
            </a:extLst>
          </p:cNvPr>
          <p:cNvSpPr>
            <a:spLocks noGrp="1"/>
          </p:cNvSpPr>
          <p:nvPr>
            <p:ph idx="1"/>
          </p:nvPr>
        </p:nvSpPr>
        <p:spPr>
          <a:xfrm>
            <a:off x="457200" y="3462292"/>
            <a:ext cx="8229600" cy="2786063"/>
          </a:xfrm>
        </p:spPr>
        <p:txBody>
          <a:bodyPr/>
          <a:lstStyle/>
          <a:p>
            <a:r>
              <a:rPr lang="en-US" dirty="0"/>
              <a:t>Most commonly used depression scales in use today are from papers in 1960, 1961, and 1977</a:t>
            </a:r>
          </a:p>
          <a:p>
            <a:r>
              <a:rPr lang="en-US" dirty="0"/>
              <a:t>The studies do not meet basic criteria for </a:t>
            </a:r>
            <a:r>
              <a:rPr lang="en-US"/>
              <a:t>validation studies, and overall </a:t>
            </a:r>
            <a:r>
              <a:rPr lang="en-US" dirty="0"/>
              <a:t>psychometric quality of scales is poor</a:t>
            </a:r>
          </a:p>
          <a:p>
            <a:r>
              <a:rPr lang="en-US"/>
              <a:t>Scales </a:t>
            </a:r>
            <a:r>
              <a:rPr lang="en-US" dirty="0"/>
              <a:t>were not constructed by psychometricians</a:t>
            </a:r>
          </a:p>
          <a:p>
            <a:endParaRPr lang="en-US" dirty="0"/>
          </a:p>
        </p:txBody>
      </p:sp>
      <p:sp>
        <p:nvSpPr>
          <p:cNvPr id="7" name="TextBox 6">
            <a:extLst>
              <a:ext uri="{FF2B5EF4-FFF2-40B4-BE49-F238E27FC236}">
                <a16:creationId xmlns:a16="http://schemas.microsoft.com/office/drawing/2014/main" id="{DFD7F537-8961-8448-BE8A-89CBC97C87BC}"/>
              </a:ext>
            </a:extLst>
          </p:cNvPr>
          <p:cNvSpPr txBox="1"/>
          <p:nvPr/>
        </p:nvSpPr>
        <p:spPr>
          <a:xfrm>
            <a:off x="183182" y="6395514"/>
            <a:ext cx="2582758" cy="276999"/>
          </a:xfrm>
          <a:prstGeom prst="rect">
            <a:avLst/>
          </a:prstGeom>
          <a:noFill/>
        </p:spPr>
        <p:txBody>
          <a:bodyPr wrap="none" rtlCol="0">
            <a:spAutoFit/>
          </a:bodyPr>
          <a:lstStyle/>
          <a:p>
            <a:r>
              <a:rPr lang="en-US" sz="1200" b="1" dirty="0">
                <a:solidFill>
                  <a:schemeClr val="tx1">
                    <a:lumMod val="50000"/>
                    <a:lumOff val="50000"/>
                  </a:schemeClr>
                </a:solidFill>
                <a:latin typeface="Helvetica Neue Light" charset="0"/>
              </a:rPr>
              <a:t>DOI | </a:t>
            </a:r>
            <a:r>
              <a:rPr lang="pl-PL" sz="1200" dirty="0">
                <a:solidFill>
                  <a:schemeClr val="tx1">
                    <a:lumMod val="50000"/>
                    <a:lumOff val="50000"/>
                  </a:schemeClr>
                </a:solidFill>
                <a:latin typeface="Helvetica Neue Light" charset="0"/>
              </a:rPr>
              <a:t>10.1176/appi.ajp.161.12.2163</a:t>
            </a:r>
            <a:endParaRPr lang="en-US" sz="1200" dirty="0">
              <a:solidFill>
                <a:schemeClr val="tx1">
                  <a:lumMod val="50000"/>
                  <a:lumOff val="50000"/>
                </a:schemeClr>
              </a:solidFill>
              <a:latin typeface="Helvetica Neue Light" charset="0"/>
            </a:endParaRPr>
          </a:p>
        </p:txBody>
      </p:sp>
    </p:spTree>
    <p:extLst>
      <p:ext uri="{BB962C8B-B14F-4D97-AF65-F5344CB8AC3E}">
        <p14:creationId xmlns:p14="http://schemas.microsoft.com/office/powerpoint/2010/main" val="38504402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Why should you care </a:t>
            </a:r>
          </a:p>
        </p:txBody>
      </p:sp>
      <p:sp>
        <p:nvSpPr>
          <p:cNvPr id="3" name="Inhaltsplatzhalter 2"/>
          <p:cNvSpPr>
            <a:spLocks noGrp="1"/>
          </p:cNvSpPr>
          <p:nvPr>
            <p:ph idx="1"/>
          </p:nvPr>
        </p:nvSpPr>
        <p:spPr/>
        <p:txBody>
          <a:bodyPr>
            <a:normAutofit/>
          </a:bodyPr>
          <a:lstStyle/>
          <a:p>
            <a:pPr marL="457200" indent="-457200">
              <a:buFont typeface="+mj-lt"/>
              <a:buAutoNum type="arabicPeriod"/>
            </a:pPr>
            <a:r>
              <a:rPr lang="en-US" dirty="0"/>
              <a:t>Depression is among the most common and debilitating mental disorders</a:t>
            </a:r>
          </a:p>
          <a:p>
            <a:pPr marL="457200" indent="-457200">
              <a:buFont typeface="+mj-lt"/>
              <a:buAutoNum type="arabicPeriod"/>
            </a:pPr>
            <a:r>
              <a:rPr lang="en-US" dirty="0"/>
              <a:t>Depression is among the most commonly measured constructs</a:t>
            </a:r>
          </a:p>
          <a:p>
            <a:pPr lvl="1"/>
            <a:r>
              <a:rPr lang="en-US" dirty="0"/>
              <a:t>HRSD, BDI &amp; CES-D among top 100 </a:t>
            </a:r>
            <a:r>
              <a:rPr lang="en-US"/>
              <a:t>cited papers</a:t>
            </a:r>
            <a:endParaRPr lang="en-US" dirty="0"/>
          </a:p>
        </p:txBody>
      </p:sp>
      <p:sp>
        <p:nvSpPr>
          <p:cNvPr id="5" name="Foliennummernplatzhalter 4"/>
          <p:cNvSpPr>
            <a:spLocks noGrp="1"/>
          </p:cNvSpPr>
          <p:nvPr>
            <p:ph type="sldNum" sz="quarter" idx="12"/>
          </p:nvPr>
        </p:nvSpPr>
        <p:spPr/>
        <p:txBody>
          <a:bodyPr/>
          <a:lstStyle/>
          <a:p>
            <a:fld id="{956ABC0E-5A83-1A40-ACCB-27CC011796BE}" type="slidenum">
              <a:rPr lang="en-US" smtClean="0"/>
              <a:pPr/>
              <a:t>2</a:t>
            </a:fld>
            <a:endParaRPr lang="en-US" dirty="0"/>
          </a:p>
        </p:txBody>
      </p:sp>
    </p:spTree>
    <p:extLst>
      <p:ext uri="{BB962C8B-B14F-4D97-AF65-F5344CB8AC3E}">
        <p14:creationId xmlns:p14="http://schemas.microsoft.com/office/powerpoint/2010/main" val="283488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76E45-7571-AB4A-B013-4983EEFBECF2}"/>
              </a:ext>
            </a:extLst>
          </p:cNvPr>
          <p:cNvSpPr>
            <a:spLocks noGrp="1"/>
          </p:cNvSpPr>
          <p:nvPr>
            <p:ph type="title"/>
          </p:nvPr>
        </p:nvSpPr>
        <p:spPr/>
        <p:txBody>
          <a:bodyPr/>
          <a:lstStyle/>
          <a:p>
            <a:r>
              <a:rPr lang="en-US" dirty="0"/>
              <a:t>3. Scale quality</a:t>
            </a:r>
          </a:p>
        </p:txBody>
      </p:sp>
      <p:sp>
        <p:nvSpPr>
          <p:cNvPr id="3" name="Content Placeholder 2">
            <a:extLst>
              <a:ext uri="{FF2B5EF4-FFF2-40B4-BE49-F238E27FC236}">
                <a16:creationId xmlns:a16="http://schemas.microsoft.com/office/drawing/2014/main" id="{F5B9347A-B3F2-E344-940B-713719D951C4}"/>
              </a:ext>
            </a:extLst>
          </p:cNvPr>
          <p:cNvSpPr>
            <a:spLocks noGrp="1"/>
          </p:cNvSpPr>
          <p:nvPr>
            <p:ph idx="1"/>
          </p:nvPr>
        </p:nvSpPr>
        <p:spPr/>
        <p:txBody>
          <a:bodyPr/>
          <a:lstStyle/>
          <a:p>
            <a:r>
              <a:rPr lang="en-US" dirty="0"/>
              <a:t>Lack of </a:t>
            </a:r>
            <a:r>
              <a:rPr lang="en-US" dirty="0" err="1"/>
              <a:t>unidimensionality</a:t>
            </a:r>
            <a:r>
              <a:rPr lang="en-US" dirty="0"/>
              <a:t> </a:t>
            </a:r>
          </a:p>
          <a:p>
            <a:r>
              <a:rPr lang="en-US" dirty="0"/>
              <a:t>Tens of thousands of papers used </a:t>
            </a:r>
            <a:r>
              <a:rPr lang="en-US" b="1" dirty="0"/>
              <a:t>one sum-score</a:t>
            </a:r>
            <a:r>
              <a:rPr lang="en-US" dirty="0"/>
              <a:t> although the construct that scales aim to measure is </a:t>
            </a:r>
            <a:r>
              <a:rPr lang="en-US" b="1" dirty="0"/>
              <a:t>multidimensional </a:t>
            </a:r>
          </a:p>
        </p:txBody>
      </p:sp>
      <p:sp>
        <p:nvSpPr>
          <p:cNvPr id="4" name="Slide Number Placeholder 3">
            <a:extLst>
              <a:ext uri="{FF2B5EF4-FFF2-40B4-BE49-F238E27FC236}">
                <a16:creationId xmlns:a16="http://schemas.microsoft.com/office/drawing/2014/main" id="{40BEC096-07FB-9642-B238-C504025F4679}"/>
              </a:ext>
            </a:extLst>
          </p:cNvPr>
          <p:cNvSpPr>
            <a:spLocks noGrp="1"/>
          </p:cNvSpPr>
          <p:nvPr>
            <p:ph type="sldNum" sz="quarter" idx="12"/>
          </p:nvPr>
        </p:nvSpPr>
        <p:spPr/>
        <p:txBody>
          <a:bodyPr/>
          <a:lstStyle/>
          <a:p>
            <a:fld id="{956ABC0E-5A83-1A40-ACCB-27CC011796BE}" type="slidenum">
              <a:rPr lang="en-US" smtClean="0"/>
              <a:pPr/>
              <a:t>20</a:t>
            </a:fld>
            <a:endParaRPr lang="en-US"/>
          </a:p>
        </p:txBody>
      </p:sp>
      <p:sp>
        <p:nvSpPr>
          <p:cNvPr id="5" name="TextBox 4">
            <a:extLst>
              <a:ext uri="{FF2B5EF4-FFF2-40B4-BE49-F238E27FC236}">
                <a16:creationId xmlns:a16="http://schemas.microsoft.com/office/drawing/2014/main" id="{3602CF9F-E3B7-404C-B6C3-FBB21EC701D2}"/>
              </a:ext>
            </a:extLst>
          </p:cNvPr>
          <p:cNvSpPr txBox="1"/>
          <p:nvPr/>
        </p:nvSpPr>
        <p:spPr>
          <a:xfrm>
            <a:off x="183182" y="6395514"/>
            <a:ext cx="1999265" cy="276999"/>
          </a:xfrm>
          <a:prstGeom prst="rect">
            <a:avLst/>
          </a:prstGeom>
          <a:noFill/>
        </p:spPr>
        <p:txBody>
          <a:bodyPr wrap="none" rtlCol="0">
            <a:spAutoFit/>
          </a:bodyPr>
          <a:lstStyle/>
          <a:p>
            <a:r>
              <a:rPr lang="en-US" sz="1200" b="1" dirty="0">
                <a:solidFill>
                  <a:schemeClr val="tx1">
                    <a:lumMod val="50000"/>
                    <a:lumOff val="50000"/>
                  </a:schemeClr>
                </a:solidFill>
                <a:latin typeface="Helvetica Neue Light" charset="0"/>
              </a:rPr>
              <a:t>DOI | </a:t>
            </a:r>
            <a:r>
              <a:rPr lang="pl-PL" sz="1200" dirty="0">
                <a:solidFill>
                  <a:schemeClr val="tx1">
                    <a:lumMod val="50000"/>
                    <a:lumOff val="50000"/>
                  </a:schemeClr>
                </a:solidFill>
                <a:latin typeface="Helvetica Neue Light" charset="0"/>
              </a:rPr>
              <a:t>10.1037/pas0000275</a:t>
            </a:r>
            <a:endParaRPr lang="en-US" sz="1200" dirty="0">
              <a:solidFill>
                <a:schemeClr val="tx1">
                  <a:lumMod val="50000"/>
                  <a:lumOff val="50000"/>
                </a:schemeClr>
              </a:solidFill>
              <a:latin typeface="Helvetica Neue Light" charset="0"/>
            </a:endParaRPr>
          </a:p>
        </p:txBody>
      </p:sp>
    </p:spTree>
    <p:extLst>
      <p:ext uri="{BB962C8B-B14F-4D97-AF65-F5344CB8AC3E}">
        <p14:creationId xmlns:p14="http://schemas.microsoft.com/office/powerpoint/2010/main" val="25827693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76E45-7571-AB4A-B013-4983EEFBECF2}"/>
              </a:ext>
            </a:extLst>
          </p:cNvPr>
          <p:cNvSpPr>
            <a:spLocks noGrp="1"/>
          </p:cNvSpPr>
          <p:nvPr>
            <p:ph type="title"/>
          </p:nvPr>
        </p:nvSpPr>
        <p:spPr/>
        <p:txBody>
          <a:bodyPr/>
          <a:lstStyle/>
          <a:p>
            <a:r>
              <a:rPr lang="en-US" dirty="0"/>
              <a:t>3. Scale quality</a:t>
            </a:r>
          </a:p>
        </p:txBody>
      </p:sp>
      <p:sp>
        <p:nvSpPr>
          <p:cNvPr id="3" name="Content Placeholder 2">
            <a:extLst>
              <a:ext uri="{FF2B5EF4-FFF2-40B4-BE49-F238E27FC236}">
                <a16:creationId xmlns:a16="http://schemas.microsoft.com/office/drawing/2014/main" id="{F5B9347A-B3F2-E344-940B-713719D951C4}"/>
              </a:ext>
            </a:extLst>
          </p:cNvPr>
          <p:cNvSpPr>
            <a:spLocks noGrp="1"/>
          </p:cNvSpPr>
          <p:nvPr>
            <p:ph idx="1"/>
          </p:nvPr>
        </p:nvSpPr>
        <p:spPr/>
        <p:txBody>
          <a:bodyPr/>
          <a:lstStyle/>
          <a:p>
            <a:r>
              <a:rPr lang="en-US" dirty="0"/>
              <a:t>Temporal MI: does a scale assess the same construct(s) over time</a:t>
            </a:r>
          </a:p>
          <a:p>
            <a:r>
              <a:rPr lang="en-US" dirty="0"/>
              <a:t>Study with:</a:t>
            </a:r>
          </a:p>
          <a:p>
            <a:pPr lvl="1"/>
            <a:r>
              <a:rPr lang="en-US" dirty="0"/>
              <a:t>4 rating scales (self-report and clinician report)</a:t>
            </a:r>
          </a:p>
          <a:p>
            <a:pPr lvl="1"/>
            <a:r>
              <a:rPr lang="en-US" dirty="0"/>
              <a:t>In very large samples</a:t>
            </a:r>
          </a:p>
          <a:p>
            <a:pPr lvl="1"/>
            <a:r>
              <a:rPr lang="en-US" dirty="0"/>
              <a:t>Time frames between 6 weeks and 2 years</a:t>
            </a:r>
          </a:p>
          <a:p>
            <a:r>
              <a:rPr lang="en-US" dirty="0"/>
              <a:t>Temporal MI violated at the structural level: 3-5 factors in depressed populations, 1-2 factors after treatment</a:t>
            </a:r>
          </a:p>
          <a:p>
            <a:r>
              <a:rPr lang="en-US" dirty="0"/>
              <a:t>Entire clinical trial literature (half a century) based on scales that lack MI</a:t>
            </a:r>
          </a:p>
        </p:txBody>
      </p:sp>
      <p:sp>
        <p:nvSpPr>
          <p:cNvPr id="4" name="Slide Number Placeholder 3">
            <a:extLst>
              <a:ext uri="{FF2B5EF4-FFF2-40B4-BE49-F238E27FC236}">
                <a16:creationId xmlns:a16="http://schemas.microsoft.com/office/drawing/2014/main" id="{40BEC096-07FB-9642-B238-C504025F4679}"/>
              </a:ext>
            </a:extLst>
          </p:cNvPr>
          <p:cNvSpPr>
            <a:spLocks noGrp="1"/>
          </p:cNvSpPr>
          <p:nvPr>
            <p:ph type="sldNum" sz="quarter" idx="12"/>
          </p:nvPr>
        </p:nvSpPr>
        <p:spPr/>
        <p:txBody>
          <a:bodyPr/>
          <a:lstStyle/>
          <a:p>
            <a:fld id="{956ABC0E-5A83-1A40-ACCB-27CC011796BE}" type="slidenum">
              <a:rPr lang="en-US" smtClean="0"/>
              <a:pPr/>
              <a:t>21</a:t>
            </a:fld>
            <a:endParaRPr lang="en-US"/>
          </a:p>
        </p:txBody>
      </p:sp>
      <p:sp>
        <p:nvSpPr>
          <p:cNvPr id="5" name="TextBox 4">
            <a:extLst>
              <a:ext uri="{FF2B5EF4-FFF2-40B4-BE49-F238E27FC236}">
                <a16:creationId xmlns:a16="http://schemas.microsoft.com/office/drawing/2014/main" id="{3602CF9F-E3B7-404C-B6C3-FBB21EC701D2}"/>
              </a:ext>
            </a:extLst>
          </p:cNvPr>
          <p:cNvSpPr txBox="1"/>
          <p:nvPr/>
        </p:nvSpPr>
        <p:spPr>
          <a:xfrm>
            <a:off x="183182" y="6395514"/>
            <a:ext cx="1999265" cy="276999"/>
          </a:xfrm>
          <a:prstGeom prst="rect">
            <a:avLst/>
          </a:prstGeom>
          <a:noFill/>
        </p:spPr>
        <p:txBody>
          <a:bodyPr wrap="none" rtlCol="0">
            <a:spAutoFit/>
          </a:bodyPr>
          <a:lstStyle/>
          <a:p>
            <a:r>
              <a:rPr lang="en-US" sz="1200" b="1" dirty="0">
                <a:solidFill>
                  <a:schemeClr val="tx1">
                    <a:lumMod val="50000"/>
                    <a:lumOff val="50000"/>
                  </a:schemeClr>
                </a:solidFill>
                <a:latin typeface="Helvetica Neue Light" charset="0"/>
              </a:rPr>
              <a:t>DOI | </a:t>
            </a:r>
            <a:r>
              <a:rPr lang="pl-PL" sz="1200" dirty="0">
                <a:solidFill>
                  <a:schemeClr val="tx1">
                    <a:lumMod val="50000"/>
                    <a:lumOff val="50000"/>
                  </a:schemeClr>
                </a:solidFill>
                <a:latin typeface="Helvetica Neue Light" charset="0"/>
              </a:rPr>
              <a:t>10.1037/pas0000275</a:t>
            </a:r>
            <a:endParaRPr lang="en-US" sz="1200" dirty="0">
              <a:solidFill>
                <a:schemeClr val="tx1">
                  <a:lumMod val="50000"/>
                  <a:lumOff val="50000"/>
                </a:schemeClr>
              </a:solidFill>
              <a:latin typeface="Helvetica Neue Light" charset="0"/>
            </a:endParaRPr>
          </a:p>
        </p:txBody>
      </p:sp>
    </p:spTree>
    <p:extLst>
      <p:ext uri="{BB962C8B-B14F-4D97-AF65-F5344CB8AC3E}">
        <p14:creationId xmlns:p14="http://schemas.microsoft.com/office/powerpoint/2010/main" val="38522291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A96F3-B146-5849-B16F-82F04028F04C}"/>
              </a:ext>
            </a:extLst>
          </p:cNvPr>
          <p:cNvSpPr>
            <a:spLocks noGrp="1"/>
          </p:cNvSpPr>
          <p:nvPr>
            <p:ph type="title"/>
          </p:nvPr>
        </p:nvSpPr>
        <p:spPr/>
        <p:txBody>
          <a:bodyPr>
            <a:normAutofit fontScale="90000"/>
          </a:bodyPr>
          <a:lstStyle/>
          <a:p>
            <a:r>
              <a:rPr lang="en-US" dirty="0"/>
              <a:t>Depression measurement: a summary</a:t>
            </a:r>
          </a:p>
        </p:txBody>
      </p:sp>
      <p:sp>
        <p:nvSpPr>
          <p:cNvPr id="3" name="Content Placeholder 2">
            <a:extLst>
              <a:ext uri="{FF2B5EF4-FFF2-40B4-BE49-F238E27FC236}">
                <a16:creationId xmlns:a16="http://schemas.microsoft.com/office/drawing/2014/main" id="{29ADA98F-44A9-744D-B87A-DE0A4D64D4C4}"/>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BB3881BA-CB1A-F845-AC86-F03E8DD74C6A}"/>
              </a:ext>
            </a:extLst>
          </p:cNvPr>
          <p:cNvSpPr>
            <a:spLocks noGrp="1"/>
          </p:cNvSpPr>
          <p:nvPr>
            <p:ph type="sldNum" sz="quarter" idx="12"/>
          </p:nvPr>
        </p:nvSpPr>
        <p:spPr/>
        <p:txBody>
          <a:bodyPr/>
          <a:lstStyle/>
          <a:p>
            <a:fld id="{956ABC0E-5A83-1A40-ACCB-27CC011796BE}" type="slidenum">
              <a:rPr lang="en-US" smtClean="0"/>
              <a:pPr/>
              <a:t>22</a:t>
            </a:fld>
            <a:endParaRPr lang="en-US"/>
          </a:p>
        </p:txBody>
      </p:sp>
      <p:sp>
        <p:nvSpPr>
          <p:cNvPr id="5" name="TextBox 4">
            <a:extLst>
              <a:ext uri="{FF2B5EF4-FFF2-40B4-BE49-F238E27FC236}">
                <a16:creationId xmlns:a16="http://schemas.microsoft.com/office/drawing/2014/main" id="{6D4E6E71-091E-8442-A300-EA55A0A0083B}"/>
              </a:ext>
            </a:extLst>
          </p:cNvPr>
          <p:cNvSpPr txBox="1"/>
          <p:nvPr/>
        </p:nvSpPr>
        <p:spPr>
          <a:xfrm>
            <a:off x="4572000" y="12573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42796965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11E12-83F3-4849-88BA-AE40C68C9FBF}"/>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10F488D2-E494-224C-ADBC-05CF52166C9C}"/>
              </a:ext>
            </a:extLst>
          </p:cNvPr>
          <p:cNvPicPr>
            <a:picLocks noGrp="1" noChangeAspect="1"/>
          </p:cNvPicPr>
          <p:nvPr>
            <p:ph idx="1"/>
          </p:nvPr>
        </p:nvPicPr>
        <p:blipFill>
          <a:blip r:embed="rId2"/>
          <a:stretch>
            <a:fillRect/>
          </a:stretch>
        </p:blipFill>
        <p:spPr>
          <a:xfrm>
            <a:off x="1892968" y="943519"/>
            <a:ext cx="5358064" cy="5358064"/>
          </a:xfrm>
        </p:spPr>
      </p:pic>
      <p:sp>
        <p:nvSpPr>
          <p:cNvPr id="4" name="Slide Number Placeholder 3">
            <a:extLst>
              <a:ext uri="{FF2B5EF4-FFF2-40B4-BE49-F238E27FC236}">
                <a16:creationId xmlns:a16="http://schemas.microsoft.com/office/drawing/2014/main" id="{09AAED74-2C4F-C849-8843-E04D5174A195}"/>
              </a:ext>
            </a:extLst>
          </p:cNvPr>
          <p:cNvSpPr>
            <a:spLocks noGrp="1"/>
          </p:cNvSpPr>
          <p:nvPr>
            <p:ph type="sldNum" sz="quarter" idx="12"/>
          </p:nvPr>
        </p:nvSpPr>
        <p:spPr/>
        <p:txBody>
          <a:bodyPr/>
          <a:lstStyle/>
          <a:p>
            <a:fld id="{956ABC0E-5A83-1A40-ACCB-27CC011796BE}" type="slidenum">
              <a:rPr lang="en-US" smtClean="0"/>
              <a:pPr/>
              <a:t>23</a:t>
            </a:fld>
            <a:endParaRPr lang="en-US"/>
          </a:p>
        </p:txBody>
      </p:sp>
    </p:spTree>
    <p:extLst>
      <p:ext uri="{BB962C8B-B14F-4D97-AF65-F5344CB8AC3E}">
        <p14:creationId xmlns:p14="http://schemas.microsoft.com/office/powerpoint/2010/main" val="127168847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0B1C4-1F85-BE4D-962A-B9513FC82650}"/>
              </a:ext>
            </a:extLst>
          </p:cNvPr>
          <p:cNvSpPr>
            <a:spLocks noGrp="1"/>
          </p:cNvSpPr>
          <p:nvPr>
            <p:ph type="title"/>
          </p:nvPr>
        </p:nvSpPr>
        <p:spPr/>
        <p:txBody>
          <a:bodyPr>
            <a:normAutofit fontScale="90000"/>
          </a:bodyPr>
          <a:lstStyle/>
          <a:p>
            <a:r>
              <a:rPr lang="en-US" dirty="0"/>
              <a:t>Depression measurement: a summary</a:t>
            </a:r>
          </a:p>
        </p:txBody>
      </p:sp>
      <p:sp>
        <p:nvSpPr>
          <p:cNvPr id="3" name="Content Placeholder 2">
            <a:extLst>
              <a:ext uri="{FF2B5EF4-FFF2-40B4-BE49-F238E27FC236}">
                <a16:creationId xmlns:a16="http://schemas.microsoft.com/office/drawing/2014/main" id="{18A94C9B-10FA-7F4D-A4C0-AE35F63C2F75}"/>
              </a:ext>
            </a:extLst>
          </p:cNvPr>
          <p:cNvSpPr>
            <a:spLocks noGrp="1"/>
          </p:cNvSpPr>
          <p:nvPr>
            <p:ph idx="1"/>
          </p:nvPr>
        </p:nvSpPr>
        <p:spPr>
          <a:xfrm>
            <a:off x="203200" y="1417638"/>
            <a:ext cx="8483600" cy="5084762"/>
          </a:xfrm>
        </p:spPr>
        <p:txBody>
          <a:bodyPr>
            <a:normAutofit lnSpcReduction="10000"/>
          </a:bodyPr>
          <a:lstStyle/>
          <a:p>
            <a:pPr marL="457200" indent="-457200" algn="just">
              <a:buAutoNum type="arabicPeriod"/>
            </a:pPr>
            <a:r>
              <a:rPr lang="en-US" dirty="0"/>
              <a:t>Knowledge about depression largely based on studies with one specific scale</a:t>
            </a:r>
          </a:p>
          <a:p>
            <a:pPr marL="457200" indent="-457200" algn="just">
              <a:buAutoNum type="arabicPeriod"/>
            </a:pPr>
            <a:r>
              <a:rPr lang="en-US" dirty="0"/>
              <a:t>Problematic, because dozens of scales exist that differ in content and are at best moderately correlated; issues for replicability / generalizability </a:t>
            </a:r>
          </a:p>
          <a:p>
            <a:pPr marL="457200" indent="-457200" algn="just">
              <a:buAutoNum type="arabicPeriod"/>
            </a:pPr>
            <a:r>
              <a:rPr lang="en-US" dirty="0"/>
              <a:t>Most commonly used scales from 60s/70s; DSM criteria from 50s with slight adaptations; path dependence rather than psychometric evidence</a:t>
            </a:r>
          </a:p>
          <a:p>
            <a:pPr marL="457200" indent="-457200" algn="just">
              <a:buFont typeface="Arial"/>
              <a:buAutoNum type="arabicPeriod"/>
            </a:pPr>
            <a:r>
              <a:rPr lang="en-US" dirty="0"/>
              <a:t>Most scales &amp; DSM criteria lack basic psychometric properties such as </a:t>
            </a:r>
            <a:r>
              <a:rPr lang="en-US" dirty="0" err="1"/>
              <a:t>unidimensionality</a:t>
            </a:r>
            <a:r>
              <a:rPr lang="en-US" dirty="0"/>
              <a:t> or MI</a:t>
            </a:r>
          </a:p>
          <a:p>
            <a:pPr marL="0" indent="0" algn="just">
              <a:buNone/>
            </a:pPr>
            <a:endParaRPr lang="en-US" sz="2000" dirty="0"/>
          </a:p>
          <a:p>
            <a:pPr marL="0" indent="0" algn="just">
              <a:buNone/>
            </a:pPr>
            <a:r>
              <a:rPr lang="en-US" dirty="0"/>
              <a:t>Despite all of that, we use sum-scores as outcome or predictor in nearly all depression research.</a:t>
            </a:r>
          </a:p>
        </p:txBody>
      </p:sp>
      <p:sp>
        <p:nvSpPr>
          <p:cNvPr id="4" name="Slide Number Placeholder 3">
            <a:extLst>
              <a:ext uri="{FF2B5EF4-FFF2-40B4-BE49-F238E27FC236}">
                <a16:creationId xmlns:a16="http://schemas.microsoft.com/office/drawing/2014/main" id="{CAE62F63-F166-0E40-89AC-EBF96F362754}"/>
              </a:ext>
            </a:extLst>
          </p:cNvPr>
          <p:cNvSpPr>
            <a:spLocks noGrp="1"/>
          </p:cNvSpPr>
          <p:nvPr>
            <p:ph type="sldNum" sz="quarter" idx="12"/>
          </p:nvPr>
        </p:nvSpPr>
        <p:spPr/>
        <p:txBody>
          <a:bodyPr/>
          <a:lstStyle/>
          <a:p>
            <a:fld id="{956ABC0E-5A83-1A40-ACCB-27CC011796BE}" type="slidenum">
              <a:rPr lang="en-US" smtClean="0"/>
              <a:pPr/>
              <a:t>24</a:t>
            </a:fld>
            <a:endParaRPr lang="en-US"/>
          </a:p>
        </p:txBody>
      </p:sp>
    </p:spTree>
    <p:extLst>
      <p:ext uri="{BB962C8B-B14F-4D97-AF65-F5344CB8AC3E}">
        <p14:creationId xmlns:p14="http://schemas.microsoft.com/office/powerpoint/2010/main" val="14629433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AE62F63-F166-0E40-89AC-EBF96F362754}"/>
              </a:ext>
            </a:extLst>
          </p:cNvPr>
          <p:cNvSpPr>
            <a:spLocks noGrp="1"/>
          </p:cNvSpPr>
          <p:nvPr>
            <p:ph type="sldNum" sz="quarter" idx="12"/>
          </p:nvPr>
        </p:nvSpPr>
        <p:spPr/>
        <p:txBody>
          <a:bodyPr/>
          <a:lstStyle/>
          <a:p>
            <a:fld id="{956ABC0E-5A83-1A40-ACCB-27CC011796BE}" type="slidenum">
              <a:rPr lang="en-US" smtClean="0"/>
              <a:pPr/>
              <a:t>25</a:t>
            </a:fld>
            <a:endParaRPr lang="en-US"/>
          </a:p>
        </p:txBody>
      </p:sp>
      <p:pic>
        <p:nvPicPr>
          <p:cNvPr id="6" name="Picture 5">
            <a:extLst>
              <a:ext uri="{FF2B5EF4-FFF2-40B4-BE49-F238E27FC236}">
                <a16:creationId xmlns:a16="http://schemas.microsoft.com/office/drawing/2014/main" id="{717C0134-5E65-7941-89FE-38682CCC4F0C}"/>
              </a:ext>
            </a:extLst>
          </p:cNvPr>
          <p:cNvPicPr>
            <a:picLocks noChangeAspect="1"/>
          </p:cNvPicPr>
          <p:nvPr/>
        </p:nvPicPr>
        <p:blipFill>
          <a:blip r:embed="rId2"/>
          <a:stretch>
            <a:fillRect/>
          </a:stretch>
        </p:blipFill>
        <p:spPr>
          <a:xfrm>
            <a:off x="1137227" y="1470993"/>
            <a:ext cx="6783812" cy="3405807"/>
          </a:xfrm>
          <a:prstGeom prst="rect">
            <a:avLst/>
          </a:prstGeom>
        </p:spPr>
      </p:pic>
      <p:sp>
        <p:nvSpPr>
          <p:cNvPr id="7" name="TextBox 6">
            <a:extLst>
              <a:ext uri="{FF2B5EF4-FFF2-40B4-BE49-F238E27FC236}">
                <a16:creationId xmlns:a16="http://schemas.microsoft.com/office/drawing/2014/main" id="{442F7495-BA58-F140-A86D-B19DFB2118B0}"/>
              </a:ext>
            </a:extLst>
          </p:cNvPr>
          <p:cNvSpPr txBox="1"/>
          <p:nvPr/>
        </p:nvSpPr>
        <p:spPr>
          <a:xfrm>
            <a:off x="183182" y="6395514"/>
            <a:ext cx="2092239" cy="276999"/>
          </a:xfrm>
          <a:prstGeom prst="rect">
            <a:avLst/>
          </a:prstGeom>
          <a:noFill/>
        </p:spPr>
        <p:txBody>
          <a:bodyPr wrap="none" rtlCol="0">
            <a:spAutoFit/>
          </a:bodyPr>
          <a:lstStyle/>
          <a:p>
            <a:r>
              <a:rPr lang="en-US" sz="1200" b="1" dirty="0">
                <a:solidFill>
                  <a:schemeClr val="tx1">
                    <a:lumMod val="50000"/>
                    <a:lumOff val="50000"/>
                  </a:schemeClr>
                </a:solidFill>
                <a:latin typeface="Helvetica Neue Light" charset="0"/>
              </a:rPr>
              <a:t>DOI | </a:t>
            </a:r>
            <a:r>
              <a:rPr lang="hr-HR" sz="1200" dirty="0">
                <a:solidFill>
                  <a:schemeClr val="tx1">
                    <a:lumMod val="50000"/>
                    <a:lumOff val="50000"/>
                  </a:schemeClr>
                </a:solidFill>
                <a:latin typeface="Helvetica Neue Light" charset="0"/>
              </a:rPr>
              <a:t>10.1192/bjp.163.3.293</a:t>
            </a:r>
            <a:endParaRPr lang="pl-PL" sz="1200" dirty="0">
              <a:solidFill>
                <a:schemeClr val="tx1">
                  <a:lumMod val="50000"/>
                  <a:lumOff val="50000"/>
                </a:schemeClr>
              </a:solidFill>
              <a:latin typeface="Helvetica Neue Light" charset="0"/>
            </a:endParaRPr>
          </a:p>
        </p:txBody>
      </p:sp>
    </p:spTree>
    <p:extLst>
      <p:ext uri="{BB962C8B-B14F-4D97-AF65-F5344CB8AC3E}">
        <p14:creationId xmlns:p14="http://schemas.microsoft.com/office/powerpoint/2010/main" val="59090700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F2EA898-026B-A243-A972-0D1CF3AD5088}"/>
              </a:ext>
            </a:extLst>
          </p:cNvPr>
          <p:cNvPicPr>
            <a:picLocks noChangeAspect="1"/>
          </p:cNvPicPr>
          <p:nvPr/>
        </p:nvPicPr>
        <p:blipFill>
          <a:blip r:embed="rId2"/>
          <a:stretch>
            <a:fillRect/>
          </a:stretch>
        </p:blipFill>
        <p:spPr>
          <a:xfrm>
            <a:off x="6106595" y="3375560"/>
            <a:ext cx="2924438" cy="2753158"/>
          </a:xfrm>
          <a:prstGeom prst="rect">
            <a:avLst/>
          </a:prstGeom>
        </p:spPr>
      </p:pic>
      <p:sp>
        <p:nvSpPr>
          <p:cNvPr id="3" name="Content Placeholder 2">
            <a:extLst>
              <a:ext uri="{FF2B5EF4-FFF2-40B4-BE49-F238E27FC236}">
                <a16:creationId xmlns:a16="http://schemas.microsoft.com/office/drawing/2014/main" id="{FB58E10D-A8AF-7D48-9C71-A4A765791459}"/>
              </a:ext>
            </a:extLst>
          </p:cNvPr>
          <p:cNvSpPr>
            <a:spLocks noGrp="1"/>
          </p:cNvSpPr>
          <p:nvPr>
            <p:ph idx="1"/>
          </p:nvPr>
        </p:nvSpPr>
        <p:spPr>
          <a:xfrm>
            <a:off x="417095" y="2738855"/>
            <a:ext cx="9071810" cy="1065701"/>
          </a:xfrm>
        </p:spPr>
        <p:txBody>
          <a:bodyPr>
            <a:normAutofit/>
          </a:bodyPr>
          <a:lstStyle/>
          <a:p>
            <a:pPr marL="0" indent="0">
              <a:buNone/>
            </a:pPr>
            <a:r>
              <a:rPr lang="en-US" dirty="0"/>
              <a:t>Mark Zimmerman           Ken Kendler              Scott Lilienfeld</a:t>
            </a:r>
          </a:p>
          <a:p>
            <a:pPr marL="0" indent="0">
              <a:buNone/>
            </a:pPr>
            <a:endParaRPr lang="en-US" dirty="0"/>
          </a:p>
        </p:txBody>
      </p:sp>
      <p:sp>
        <p:nvSpPr>
          <p:cNvPr id="4" name="Slide Number Placeholder 3">
            <a:extLst>
              <a:ext uri="{FF2B5EF4-FFF2-40B4-BE49-F238E27FC236}">
                <a16:creationId xmlns:a16="http://schemas.microsoft.com/office/drawing/2014/main" id="{688E944E-5473-A14B-852D-996E194C99DA}"/>
              </a:ext>
            </a:extLst>
          </p:cNvPr>
          <p:cNvSpPr>
            <a:spLocks noGrp="1"/>
          </p:cNvSpPr>
          <p:nvPr>
            <p:ph type="sldNum" sz="quarter" idx="12"/>
          </p:nvPr>
        </p:nvSpPr>
        <p:spPr/>
        <p:txBody>
          <a:bodyPr/>
          <a:lstStyle/>
          <a:p>
            <a:fld id="{956ABC0E-5A83-1A40-ACCB-27CC011796BE}" type="slidenum">
              <a:rPr lang="en-US" smtClean="0"/>
              <a:pPr/>
              <a:t>26</a:t>
            </a:fld>
            <a:endParaRPr lang="en-US"/>
          </a:p>
        </p:txBody>
      </p:sp>
      <p:pic>
        <p:nvPicPr>
          <p:cNvPr id="5" name="Picture 4">
            <a:extLst>
              <a:ext uri="{FF2B5EF4-FFF2-40B4-BE49-F238E27FC236}">
                <a16:creationId xmlns:a16="http://schemas.microsoft.com/office/drawing/2014/main" id="{561192CE-9E5A-6542-8C99-888072FC2104}"/>
              </a:ext>
            </a:extLst>
          </p:cNvPr>
          <p:cNvPicPr>
            <a:picLocks noChangeAspect="1"/>
          </p:cNvPicPr>
          <p:nvPr/>
        </p:nvPicPr>
        <p:blipFill>
          <a:blip r:embed="rId3"/>
          <a:stretch>
            <a:fillRect/>
          </a:stretch>
        </p:blipFill>
        <p:spPr>
          <a:xfrm>
            <a:off x="1503896" y="278883"/>
            <a:ext cx="2859558" cy="2269958"/>
          </a:xfrm>
          <a:prstGeom prst="rect">
            <a:avLst/>
          </a:prstGeom>
        </p:spPr>
      </p:pic>
      <p:pic>
        <p:nvPicPr>
          <p:cNvPr id="9" name="Picture 8">
            <a:extLst>
              <a:ext uri="{FF2B5EF4-FFF2-40B4-BE49-F238E27FC236}">
                <a16:creationId xmlns:a16="http://schemas.microsoft.com/office/drawing/2014/main" id="{31C2B81C-50C1-4A4D-B775-F9B5A9F4932B}"/>
              </a:ext>
            </a:extLst>
          </p:cNvPr>
          <p:cNvPicPr>
            <a:picLocks noChangeAspect="1"/>
          </p:cNvPicPr>
          <p:nvPr/>
        </p:nvPicPr>
        <p:blipFill>
          <a:blip r:embed="rId4"/>
          <a:stretch>
            <a:fillRect/>
          </a:stretch>
        </p:blipFill>
        <p:spPr>
          <a:xfrm>
            <a:off x="139220" y="3359232"/>
            <a:ext cx="2695074" cy="2753158"/>
          </a:xfrm>
          <a:prstGeom prst="rect">
            <a:avLst/>
          </a:prstGeom>
        </p:spPr>
      </p:pic>
      <p:pic>
        <p:nvPicPr>
          <p:cNvPr id="11" name="Picture 10">
            <a:extLst>
              <a:ext uri="{FF2B5EF4-FFF2-40B4-BE49-F238E27FC236}">
                <a16:creationId xmlns:a16="http://schemas.microsoft.com/office/drawing/2014/main" id="{D54A64D2-D54E-6A41-ADB3-A05F9D138370}"/>
              </a:ext>
            </a:extLst>
          </p:cNvPr>
          <p:cNvPicPr>
            <a:picLocks noChangeAspect="1"/>
          </p:cNvPicPr>
          <p:nvPr/>
        </p:nvPicPr>
        <p:blipFill>
          <a:blip r:embed="rId5"/>
          <a:stretch>
            <a:fillRect/>
          </a:stretch>
        </p:blipFill>
        <p:spPr>
          <a:xfrm>
            <a:off x="3067573" y="3375560"/>
            <a:ext cx="2845546" cy="2753158"/>
          </a:xfrm>
          <a:prstGeom prst="rect">
            <a:avLst/>
          </a:prstGeom>
        </p:spPr>
      </p:pic>
    </p:spTree>
    <p:extLst>
      <p:ext uri="{BB962C8B-B14F-4D97-AF65-F5344CB8AC3E}">
        <p14:creationId xmlns:p14="http://schemas.microsoft.com/office/powerpoint/2010/main" val="956005758"/>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97236" y="1722451"/>
            <a:ext cx="6749528" cy="3698372"/>
          </a:xfrm>
        </p:spPr>
      </p:pic>
      <p:sp>
        <p:nvSpPr>
          <p:cNvPr id="4" name="Slide Number Placeholder 3"/>
          <p:cNvSpPr>
            <a:spLocks noGrp="1"/>
          </p:cNvSpPr>
          <p:nvPr>
            <p:ph type="sldNum" sz="quarter" idx="12"/>
          </p:nvPr>
        </p:nvSpPr>
        <p:spPr/>
        <p:txBody>
          <a:bodyPr/>
          <a:lstStyle/>
          <a:p>
            <a:fld id="{956ABC0E-5A83-1A40-ACCB-27CC011796BE}" type="slidenum">
              <a:rPr lang="en-US" smtClean="0"/>
              <a:pPr/>
              <a:t>27</a:t>
            </a:fld>
            <a:endParaRPr lang="en-US"/>
          </a:p>
        </p:txBody>
      </p:sp>
      <p:sp>
        <p:nvSpPr>
          <p:cNvPr id="6" name="Rectangle 5">
            <a:extLst>
              <a:ext uri="{FF2B5EF4-FFF2-40B4-BE49-F238E27FC236}">
                <a16:creationId xmlns:a16="http://schemas.microsoft.com/office/drawing/2014/main" id="{92778FA2-A782-2E41-A04B-2B52E7390312}"/>
              </a:ext>
            </a:extLst>
          </p:cNvPr>
          <p:cNvSpPr/>
          <p:nvPr/>
        </p:nvSpPr>
        <p:spPr>
          <a:xfrm>
            <a:off x="-406400" y="5854390"/>
            <a:ext cx="9626600" cy="1102859"/>
          </a:xfrm>
          <a:prstGeom prst="rect">
            <a:avLst/>
          </a:prstGeom>
          <a:solidFill>
            <a:schemeClr val="tx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Neue Light" charset="0"/>
            </a:endParaRPr>
          </a:p>
        </p:txBody>
      </p:sp>
      <p:sp>
        <p:nvSpPr>
          <p:cNvPr id="7" name="Rectangle 6">
            <a:extLst>
              <a:ext uri="{FF2B5EF4-FFF2-40B4-BE49-F238E27FC236}">
                <a16:creationId xmlns:a16="http://schemas.microsoft.com/office/drawing/2014/main" id="{0581F182-92A8-9F48-AC98-676FA83A38D5}"/>
              </a:ext>
            </a:extLst>
          </p:cNvPr>
          <p:cNvSpPr/>
          <p:nvPr/>
        </p:nvSpPr>
        <p:spPr>
          <a:xfrm>
            <a:off x="581025" y="6003411"/>
            <a:ext cx="7966075" cy="923330"/>
          </a:xfrm>
          <a:prstGeom prst="rect">
            <a:avLst/>
          </a:prstGeom>
        </p:spPr>
        <p:txBody>
          <a:bodyPr wrap="square">
            <a:spAutoFit/>
          </a:bodyPr>
          <a:lstStyle/>
          <a:p>
            <a:pPr algn="ctr"/>
            <a:r>
              <a:rPr lang="de-DE" sz="1600" dirty="0">
                <a:solidFill>
                  <a:schemeClr val="bg1">
                    <a:lumMod val="95000"/>
                  </a:schemeClr>
                </a:solidFill>
                <a:latin typeface="Helvetica Neue Light" charset="0"/>
              </a:rPr>
              <a:t>APS 2018</a:t>
            </a:r>
            <a:br>
              <a:rPr lang="de-DE" sz="1600" dirty="0">
                <a:solidFill>
                  <a:schemeClr val="bg1">
                    <a:lumMod val="95000"/>
                  </a:schemeClr>
                </a:solidFill>
                <a:latin typeface="Helvetica Neue Light" charset="0"/>
              </a:rPr>
            </a:br>
            <a:br>
              <a:rPr lang="de-DE" sz="400" dirty="0">
                <a:solidFill>
                  <a:schemeClr val="bg1">
                    <a:lumMod val="95000"/>
                  </a:schemeClr>
                </a:solidFill>
                <a:latin typeface="Helvetica Neue Light" charset="0"/>
              </a:rPr>
            </a:br>
            <a:r>
              <a:rPr lang="de-DE" sz="1600" dirty="0" err="1">
                <a:solidFill>
                  <a:schemeClr val="bg1">
                    <a:lumMod val="95000"/>
                  </a:schemeClr>
                </a:solidFill>
                <a:latin typeface="Helvetica Neue Light" charset="0"/>
              </a:rPr>
              <a:t>Slides</a:t>
            </a:r>
            <a:r>
              <a:rPr lang="de-DE" sz="1600" dirty="0">
                <a:solidFill>
                  <a:schemeClr val="bg1">
                    <a:lumMod val="95000"/>
                  </a:schemeClr>
                </a:solidFill>
                <a:latin typeface="Helvetica Neue Light" charset="0"/>
              </a:rPr>
              <a:t> at </a:t>
            </a:r>
            <a:r>
              <a:rPr lang="de-DE" sz="1600" dirty="0" err="1">
                <a:solidFill>
                  <a:schemeClr val="bg1">
                    <a:lumMod val="95000"/>
                  </a:schemeClr>
                </a:solidFill>
                <a:latin typeface="Helvetica Neue Light" charset="0"/>
              </a:rPr>
              <a:t>eiko-fried.com</a:t>
            </a:r>
            <a:r>
              <a:rPr lang="de-DE" sz="1600" dirty="0">
                <a:solidFill>
                  <a:schemeClr val="bg1">
                    <a:lumMod val="95000"/>
                  </a:schemeClr>
                </a:solidFill>
                <a:latin typeface="Helvetica Neue Light" charset="0"/>
              </a:rPr>
              <a:t>/APS2018</a:t>
            </a:r>
            <a:endParaRPr lang="en-US" sz="1600" dirty="0">
              <a:solidFill>
                <a:schemeClr val="bg1">
                  <a:lumMod val="95000"/>
                </a:schemeClr>
              </a:solidFill>
              <a:latin typeface="Helvetica Neue Light" charset="0"/>
              <a:ea typeface="Helvetica Neue Light" charset="0"/>
              <a:cs typeface="Helvetica Neue Light" charset="0"/>
            </a:endParaRPr>
          </a:p>
          <a:p>
            <a:pPr algn="ctr"/>
            <a:endParaRPr lang="en-US" sz="1600" dirty="0">
              <a:effectLst>
                <a:outerShdw blurRad="38100" dist="38100" dir="2700000" algn="tl">
                  <a:srgbClr val="000000">
                    <a:alpha val="43137"/>
                  </a:srgbClr>
                </a:outerShdw>
              </a:effectLst>
              <a:latin typeface="Helvetica Neue Light" charset="0"/>
            </a:endParaRPr>
          </a:p>
        </p:txBody>
      </p:sp>
    </p:spTree>
    <p:extLst>
      <p:ext uri="{BB962C8B-B14F-4D97-AF65-F5344CB8AC3E}">
        <p14:creationId xmlns:p14="http://schemas.microsoft.com/office/powerpoint/2010/main" val="211901258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0097060\Dropbox\Research\Conferences, Seminars, Workshops\2015-02 LIPS\BD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6330" y="1448418"/>
            <a:ext cx="4597169" cy="477959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dirty="0"/>
              <a:t>How do we measure depression?</a:t>
            </a:r>
          </a:p>
        </p:txBody>
      </p:sp>
      <p:sp>
        <p:nvSpPr>
          <p:cNvPr id="3" name="Content Placeholder 2"/>
          <p:cNvSpPr>
            <a:spLocks noGrp="1"/>
          </p:cNvSpPr>
          <p:nvPr>
            <p:ph idx="1"/>
          </p:nvPr>
        </p:nvSpPr>
        <p:spPr>
          <a:xfrm>
            <a:off x="299709" y="1576754"/>
            <a:ext cx="4384585" cy="4525963"/>
          </a:xfrm>
        </p:spPr>
        <p:txBody>
          <a:bodyPr>
            <a:normAutofit/>
          </a:bodyPr>
          <a:lstStyle/>
          <a:p>
            <a:pPr marL="457200" indent="-457200">
              <a:buAutoNum type="arabicParenR"/>
            </a:pPr>
            <a:r>
              <a:rPr lang="de-DE" dirty="0" err="1"/>
              <a:t>Assess</a:t>
            </a:r>
            <a:r>
              <a:rPr lang="de-DE" dirty="0"/>
              <a:t> </a:t>
            </a:r>
            <a:r>
              <a:rPr lang="de-DE" dirty="0" err="1"/>
              <a:t>symptoms</a:t>
            </a:r>
            <a:r>
              <a:rPr lang="de-DE" dirty="0"/>
              <a:t> </a:t>
            </a:r>
          </a:p>
          <a:p>
            <a:pPr marL="457200" indent="-457200">
              <a:buAutoNum type="arabicParenR"/>
            </a:pPr>
            <a:r>
              <a:rPr lang="de-DE" dirty="0"/>
              <a:t>Add </a:t>
            </a:r>
            <a:r>
              <a:rPr lang="de-DE" dirty="0" err="1"/>
              <a:t>them</a:t>
            </a:r>
            <a:r>
              <a:rPr lang="de-DE" dirty="0"/>
              <a:t> </a:t>
            </a:r>
            <a:r>
              <a:rPr lang="de-DE" dirty="0" err="1"/>
              <a:t>to</a:t>
            </a:r>
            <a:r>
              <a:rPr lang="de-DE" dirty="0"/>
              <a:t> </a:t>
            </a:r>
            <a:r>
              <a:rPr lang="de-DE" dirty="0" err="1"/>
              <a:t>one</a:t>
            </a:r>
            <a:r>
              <a:rPr lang="de-DE" dirty="0"/>
              <a:t> </a:t>
            </a:r>
            <a:br>
              <a:rPr lang="de-DE" dirty="0"/>
            </a:br>
            <a:r>
              <a:rPr lang="de-DE" dirty="0" err="1"/>
              <a:t>sum</a:t>
            </a:r>
            <a:r>
              <a:rPr lang="de-DE" dirty="0"/>
              <a:t>-score</a:t>
            </a:r>
          </a:p>
          <a:p>
            <a:pPr marL="457200" indent="-457200">
              <a:buAutoNum type="arabicParenR"/>
            </a:pPr>
            <a:r>
              <a:rPr lang="de-DE" dirty="0" err="1"/>
              <a:t>Use</a:t>
            </a:r>
            <a:r>
              <a:rPr lang="de-DE" dirty="0"/>
              <a:t> </a:t>
            </a:r>
            <a:r>
              <a:rPr lang="de-DE" dirty="0" err="1"/>
              <a:t>this</a:t>
            </a:r>
            <a:r>
              <a:rPr lang="de-DE" dirty="0"/>
              <a:t> score in a </a:t>
            </a:r>
            <a:br>
              <a:rPr lang="de-DE" dirty="0"/>
            </a:br>
            <a:r>
              <a:rPr lang="de-DE" dirty="0" err="1"/>
              <a:t>statistical</a:t>
            </a:r>
            <a:r>
              <a:rPr lang="de-DE" dirty="0"/>
              <a:t> </a:t>
            </a:r>
            <a:r>
              <a:rPr lang="de-DE" dirty="0" err="1"/>
              <a:t>model</a:t>
            </a:r>
            <a:endParaRPr lang="de-DE" dirty="0"/>
          </a:p>
          <a:p>
            <a:pPr marL="457200" indent="-457200">
              <a:buAutoNum type="arabicParenR"/>
            </a:pPr>
            <a:endParaRPr lang="de-DE" dirty="0"/>
          </a:p>
          <a:p>
            <a:pPr marL="0" indent="0">
              <a:buNone/>
            </a:pPr>
            <a:endParaRPr lang="de-DE" dirty="0"/>
          </a:p>
        </p:txBody>
      </p:sp>
      <p:sp>
        <p:nvSpPr>
          <p:cNvPr id="4" name="Slide Number Placeholder 3"/>
          <p:cNvSpPr>
            <a:spLocks noGrp="1"/>
          </p:cNvSpPr>
          <p:nvPr>
            <p:ph type="sldNum" sz="quarter" idx="12"/>
          </p:nvPr>
        </p:nvSpPr>
        <p:spPr/>
        <p:txBody>
          <a:bodyPr/>
          <a:lstStyle/>
          <a:p>
            <a:fld id="{956ABC0E-5A83-1A40-ACCB-27CC011796BE}" type="slidenum">
              <a:rPr lang="en-US" smtClean="0"/>
              <a:pPr/>
              <a:t>3</a:t>
            </a:fld>
            <a:endParaRPr lang="en-US"/>
          </a:p>
        </p:txBody>
      </p:sp>
    </p:spTree>
    <p:extLst>
      <p:ext uri="{BB962C8B-B14F-4D97-AF65-F5344CB8AC3E}">
        <p14:creationId xmlns:p14="http://schemas.microsoft.com/office/powerpoint/2010/main" val="17605196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7A996-1366-B740-98D5-8AB22C66EA1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CDA1B35-8671-6148-90A4-D4D760A72B42}"/>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8096BF39-17BA-184E-9363-3DCA78A1EFF6}"/>
              </a:ext>
            </a:extLst>
          </p:cNvPr>
          <p:cNvSpPr>
            <a:spLocks noGrp="1"/>
          </p:cNvSpPr>
          <p:nvPr>
            <p:ph type="sldNum" sz="quarter" idx="12"/>
          </p:nvPr>
        </p:nvSpPr>
        <p:spPr/>
        <p:txBody>
          <a:bodyPr/>
          <a:lstStyle/>
          <a:p>
            <a:fld id="{956ABC0E-5A83-1A40-ACCB-27CC011796BE}" type="slidenum">
              <a:rPr lang="en-US" smtClean="0"/>
              <a:pPr/>
              <a:t>4</a:t>
            </a:fld>
            <a:endParaRPr lang="en-US"/>
          </a:p>
        </p:txBody>
      </p:sp>
    </p:spTree>
    <p:extLst>
      <p:ext uri="{BB962C8B-B14F-4D97-AF65-F5344CB8AC3E}">
        <p14:creationId xmlns:p14="http://schemas.microsoft.com/office/powerpoint/2010/main" val="72603828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99D1C-AC82-B748-9248-EEFAAAA32B75}"/>
              </a:ext>
            </a:extLst>
          </p:cNvPr>
          <p:cNvSpPr>
            <a:spLocks noGrp="1"/>
          </p:cNvSpPr>
          <p:nvPr>
            <p:ph type="title"/>
          </p:nvPr>
        </p:nvSpPr>
        <p:spPr/>
        <p:txBody>
          <a:bodyPr/>
          <a:lstStyle/>
          <a:p>
            <a:r>
              <a:rPr lang="en-US" dirty="0"/>
              <a:t>1. Many measures</a:t>
            </a:r>
          </a:p>
        </p:txBody>
      </p:sp>
      <p:sp>
        <p:nvSpPr>
          <p:cNvPr id="3" name="Content Placeholder 2">
            <a:extLst>
              <a:ext uri="{FF2B5EF4-FFF2-40B4-BE49-F238E27FC236}">
                <a16:creationId xmlns:a16="http://schemas.microsoft.com/office/drawing/2014/main" id="{C812FDCE-F834-0C45-875D-94BB9E6D93B0}"/>
              </a:ext>
            </a:extLst>
          </p:cNvPr>
          <p:cNvSpPr>
            <a:spLocks noGrp="1"/>
          </p:cNvSpPr>
          <p:nvPr>
            <p:ph idx="1"/>
          </p:nvPr>
        </p:nvSpPr>
        <p:spPr/>
        <p:txBody>
          <a:bodyPr/>
          <a:lstStyle/>
          <a:p>
            <a:r>
              <a:rPr lang="en-US" dirty="0"/>
              <a:t>280 depression scales developed and used in last century</a:t>
            </a:r>
          </a:p>
          <a:p>
            <a:pPr marL="0" indent="0">
              <a:buNone/>
            </a:pPr>
            <a:endParaRPr lang="en-US" dirty="0"/>
          </a:p>
        </p:txBody>
      </p:sp>
      <p:sp>
        <p:nvSpPr>
          <p:cNvPr id="4" name="Slide Number Placeholder 3">
            <a:extLst>
              <a:ext uri="{FF2B5EF4-FFF2-40B4-BE49-F238E27FC236}">
                <a16:creationId xmlns:a16="http://schemas.microsoft.com/office/drawing/2014/main" id="{12D4D5A7-32AE-BE42-929A-F6E57E725F8F}"/>
              </a:ext>
            </a:extLst>
          </p:cNvPr>
          <p:cNvSpPr>
            <a:spLocks noGrp="1"/>
          </p:cNvSpPr>
          <p:nvPr>
            <p:ph type="sldNum" sz="quarter" idx="12"/>
          </p:nvPr>
        </p:nvSpPr>
        <p:spPr/>
        <p:txBody>
          <a:bodyPr/>
          <a:lstStyle/>
          <a:p>
            <a:fld id="{956ABC0E-5A83-1A40-ACCB-27CC011796BE}" type="slidenum">
              <a:rPr lang="en-US" smtClean="0"/>
              <a:pPr/>
              <a:t>5</a:t>
            </a:fld>
            <a:endParaRPr lang="en-US"/>
          </a:p>
        </p:txBody>
      </p:sp>
      <p:sp>
        <p:nvSpPr>
          <p:cNvPr id="5" name="TextBox 4">
            <a:extLst>
              <a:ext uri="{FF2B5EF4-FFF2-40B4-BE49-F238E27FC236}">
                <a16:creationId xmlns:a16="http://schemas.microsoft.com/office/drawing/2014/main" id="{FD1E3398-6781-BC46-9A5B-EAD24D510095}"/>
              </a:ext>
            </a:extLst>
          </p:cNvPr>
          <p:cNvSpPr txBox="1"/>
          <p:nvPr/>
        </p:nvSpPr>
        <p:spPr>
          <a:xfrm>
            <a:off x="183182" y="6395514"/>
            <a:ext cx="2706190" cy="276999"/>
          </a:xfrm>
          <a:prstGeom prst="rect">
            <a:avLst/>
          </a:prstGeom>
          <a:noFill/>
        </p:spPr>
        <p:txBody>
          <a:bodyPr wrap="none" rtlCol="0">
            <a:spAutoFit/>
          </a:bodyPr>
          <a:lstStyle/>
          <a:p>
            <a:r>
              <a:rPr lang="en-US" sz="1200" b="1" dirty="0">
                <a:solidFill>
                  <a:schemeClr val="tx1">
                    <a:lumMod val="50000"/>
                    <a:lumOff val="50000"/>
                  </a:schemeClr>
                </a:solidFill>
                <a:latin typeface="Helvetica Neue Light" charset="0"/>
              </a:rPr>
              <a:t>DOI | </a:t>
            </a:r>
            <a:r>
              <a:rPr lang="hr-HR" sz="1200" dirty="0">
                <a:solidFill>
                  <a:schemeClr val="tx1">
                    <a:lumMod val="50000"/>
                    <a:lumOff val="50000"/>
                  </a:schemeClr>
                </a:solidFill>
                <a:latin typeface="Helvetica Neue Light" charset="0"/>
              </a:rPr>
              <a:t>10.1207/s15366359mea0403_1</a:t>
            </a:r>
            <a:endParaRPr lang="pl-PL" sz="1200" dirty="0">
              <a:solidFill>
                <a:schemeClr val="tx1">
                  <a:lumMod val="50000"/>
                  <a:lumOff val="50000"/>
                </a:schemeClr>
              </a:solidFill>
              <a:latin typeface="Helvetica Neue Light" charset="0"/>
            </a:endParaRPr>
          </a:p>
        </p:txBody>
      </p:sp>
      <p:sp>
        <p:nvSpPr>
          <p:cNvPr id="7" name="Content Placeholder 2">
            <a:extLst>
              <a:ext uri="{FF2B5EF4-FFF2-40B4-BE49-F238E27FC236}">
                <a16:creationId xmlns:a16="http://schemas.microsoft.com/office/drawing/2014/main" id="{F5B273DA-CFE4-F948-8883-399C694EEF7A}"/>
              </a:ext>
            </a:extLst>
          </p:cNvPr>
          <p:cNvSpPr txBox="1">
            <a:spLocks/>
          </p:cNvSpPr>
          <p:nvPr/>
        </p:nvSpPr>
        <p:spPr>
          <a:xfrm>
            <a:off x="1394085" y="2324708"/>
            <a:ext cx="6325850" cy="2012429"/>
          </a:xfrm>
          <a:prstGeom prst="rect">
            <a:avLst/>
          </a:prstGeom>
          <a:noFill/>
          <a:ln w="31750">
            <a:solidFill>
              <a:schemeClr val="accent2">
                <a:lumMod val="60000"/>
                <a:lumOff val="40000"/>
              </a:schemeClr>
            </a:solidFill>
          </a:ln>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b="0" i="0" kern="1200">
                <a:solidFill>
                  <a:schemeClr val="tx1">
                    <a:lumMod val="75000"/>
                    <a:lumOff val="25000"/>
                  </a:schemeClr>
                </a:solidFill>
                <a:latin typeface="Helvetica Neue Light" charset="0"/>
                <a:ea typeface="+mn-ea"/>
                <a:cs typeface="+mn-cs"/>
              </a:defRPr>
            </a:lvl1pPr>
            <a:lvl2pPr marL="742950" indent="-285750" algn="l" defTabSz="457200" rtl="0" eaLnBrk="1" latinLnBrk="0" hangingPunct="1">
              <a:spcBef>
                <a:spcPct val="20000"/>
              </a:spcBef>
              <a:buFont typeface="Arial"/>
              <a:buChar char="–"/>
              <a:defRPr sz="2000" b="0" i="0" kern="1200">
                <a:solidFill>
                  <a:schemeClr val="tx1">
                    <a:lumMod val="75000"/>
                    <a:lumOff val="25000"/>
                  </a:schemeClr>
                </a:solidFill>
                <a:latin typeface="Helvetica Neue Light" charset="0"/>
                <a:ea typeface="+mn-ea"/>
                <a:cs typeface="+mn-cs"/>
              </a:defRPr>
            </a:lvl2pPr>
            <a:lvl3pPr marL="1143000" indent="-228600" algn="l" defTabSz="457200" rtl="0" eaLnBrk="1" latinLnBrk="0" hangingPunct="1">
              <a:spcBef>
                <a:spcPct val="20000"/>
              </a:spcBef>
              <a:buFont typeface="Arial"/>
              <a:buChar char="•"/>
              <a:defRPr sz="1800" b="0" i="0" kern="1200">
                <a:solidFill>
                  <a:schemeClr val="tx1">
                    <a:lumMod val="75000"/>
                    <a:lumOff val="25000"/>
                  </a:schemeClr>
                </a:solidFill>
                <a:latin typeface="Helvetica Neue Light" charset="0"/>
                <a:ea typeface="+mn-ea"/>
                <a:cs typeface="+mn-cs"/>
              </a:defRPr>
            </a:lvl3pPr>
            <a:lvl4pPr marL="1600200" indent="-228600" algn="l" defTabSz="457200" rtl="0" eaLnBrk="1" latinLnBrk="0" hangingPunct="1">
              <a:spcBef>
                <a:spcPct val="20000"/>
              </a:spcBef>
              <a:buFont typeface="Arial"/>
              <a:buChar char="–"/>
              <a:defRPr sz="1800" b="0" i="0" kern="1200">
                <a:solidFill>
                  <a:schemeClr val="tx1">
                    <a:lumMod val="75000"/>
                    <a:lumOff val="25000"/>
                  </a:schemeClr>
                </a:solidFill>
                <a:latin typeface="Helvetica Neue Light" charset="0"/>
                <a:ea typeface="+mn-ea"/>
                <a:cs typeface="+mn-cs"/>
              </a:defRPr>
            </a:lvl4pPr>
            <a:lvl5pPr marL="2057400" indent="-228600" algn="l" defTabSz="457200" rtl="0" eaLnBrk="1" latinLnBrk="0" hangingPunct="1">
              <a:spcBef>
                <a:spcPct val="20000"/>
              </a:spcBef>
              <a:buFont typeface="Arial"/>
              <a:buChar char="»"/>
              <a:defRPr sz="1800" b="0" i="0" kern="1200">
                <a:solidFill>
                  <a:schemeClr val="tx1">
                    <a:lumMod val="75000"/>
                    <a:lumOff val="25000"/>
                  </a:schemeClr>
                </a:solidFill>
                <a:latin typeface="Helvetica Neue Light"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a:buNone/>
            </a:pPr>
            <a:r>
              <a:rPr lang="en-US" i="1"/>
              <a:t>“The appearance of yet another rating scale for measuring symptoms of depression may seem unnecessary, since there are so many already in existence and many of them have been extensively used.”</a:t>
            </a:r>
            <a:endParaRPr lang="en-US" i="1" dirty="0"/>
          </a:p>
        </p:txBody>
      </p:sp>
      <p:sp>
        <p:nvSpPr>
          <p:cNvPr id="8" name="Content Placeholder 2">
            <a:extLst>
              <a:ext uri="{FF2B5EF4-FFF2-40B4-BE49-F238E27FC236}">
                <a16:creationId xmlns:a16="http://schemas.microsoft.com/office/drawing/2014/main" id="{55E398C2-2265-124D-B0AE-6EC76032C61F}"/>
              </a:ext>
            </a:extLst>
          </p:cNvPr>
          <p:cNvSpPr txBox="1">
            <a:spLocks/>
          </p:cNvSpPr>
          <p:nvPr/>
        </p:nvSpPr>
        <p:spPr>
          <a:xfrm>
            <a:off x="1394085" y="4390412"/>
            <a:ext cx="6325850" cy="558383"/>
          </a:xfrm>
          <a:prstGeom prst="rect">
            <a:avLst/>
          </a:prstGeom>
          <a:noFill/>
          <a:ln>
            <a:noFill/>
          </a:ln>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400" b="0" i="0" kern="1200">
                <a:solidFill>
                  <a:schemeClr val="tx1">
                    <a:lumMod val="75000"/>
                    <a:lumOff val="25000"/>
                  </a:schemeClr>
                </a:solidFill>
                <a:latin typeface="Helvetica Neue Light" charset="0"/>
                <a:ea typeface="+mn-ea"/>
                <a:cs typeface="+mn-cs"/>
              </a:defRPr>
            </a:lvl1pPr>
            <a:lvl2pPr marL="742950" indent="-285750" algn="l" defTabSz="457200" rtl="0" eaLnBrk="1" latinLnBrk="0" hangingPunct="1">
              <a:spcBef>
                <a:spcPct val="20000"/>
              </a:spcBef>
              <a:buFont typeface="Arial"/>
              <a:buChar char="–"/>
              <a:defRPr sz="2000" b="0" i="0" kern="1200">
                <a:solidFill>
                  <a:schemeClr val="tx1">
                    <a:lumMod val="75000"/>
                    <a:lumOff val="25000"/>
                  </a:schemeClr>
                </a:solidFill>
                <a:latin typeface="Helvetica Neue Light" charset="0"/>
                <a:ea typeface="+mn-ea"/>
                <a:cs typeface="+mn-cs"/>
              </a:defRPr>
            </a:lvl2pPr>
            <a:lvl3pPr marL="1143000" indent="-228600" algn="l" defTabSz="457200" rtl="0" eaLnBrk="1" latinLnBrk="0" hangingPunct="1">
              <a:spcBef>
                <a:spcPct val="20000"/>
              </a:spcBef>
              <a:buFont typeface="Arial"/>
              <a:buChar char="•"/>
              <a:defRPr sz="1800" b="0" i="0" kern="1200">
                <a:solidFill>
                  <a:schemeClr val="tx1">
                    <a:lumMod val="75000"/>
                    <a:lumOff val="25000"/>
                  </a:schemeClr>
                </a:solidFill>
                <a:latin typeface="Helvetica Neue Light" charset="0"/>
                <a:ea typeface="+mn-ea"/>
                <a:cs typeface="+mn-cs"/>
              </a:defRPr>
            </a:lvl3pPr>
            <a:lvl4pPr marL="1600200" indent="-228600" algn="l" defTabSz="457200" rtl="0" eaLnBrk="1" latinLnBrk="0" hangingPunct="1">
              <a:spcBef>
                <a:spcPct val="20000"/>
              </a:spcBef>
              <a:buFont typeface="Arial"/>
              <a:buChar char="–"/>
              <a:defRPr sz="1800" b="0" i="0" kern="1200">
                <a:solidFill>
                  <a:schemeClr val="tx1">
                    <a:lumMod val="75000"/>
                    <a:lumOff val="25000"/>
                  </a:schemeClr>
                </a:solidFill>
                <a:latin typeface="Helvetica Neue Light" charset="0"/>
                <a:ea typeface="+mn-ea"/>
                <a:cs typeface="+mn-cs"/>
              </a:defRPr>
            </a:lvl4pPr>
            <a:lvl5pPr marL="2057400" indent="-228600" algn="l" defTabSz="457200" rtl="0" eaLnBrk="1" latinLnBrk="0" hangingPunct="1">
              <a:spcBef>
                <a:spcPct val="20000"/>
              </a:spcBef>
              <a:buFont typeface="Arial"/>
              <a:buChar char="»"/>
              <a:defRPr sz="1800" b="0" i="0" kern="1200">
                <a:solidFill>
                  <a:schemeClr val="tx1">
                    <a:lumMod val="75000"/>
                    <a:lumOff val="25000"/>
                  </a:schemeClr>
                </a:solidFill>
                <a:latin typeface="Helvetica Neue Light"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Font typeface="Arial"/>
              <a:buNone/>
            </a:pPr>
            <a:r>
              <a:rPr lang="en-US" dirty="0"/>
              <a:t>— Hamilton, 1960 (~30.000 citations)</a:t>
            </a:r>
          </a:p>
        </p:txBody>
      </p:sp>
    </p:spTree>
    <p:extLst>
      <p:ext uri="{BB962C8B-B14F-4D97-AF65-F5344CB8AC3E}">
        <p14:creationId xmlns:p14="http://schemas.microsoft.com/office/powerpoint/2010/main" val="1692195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99D1C-AC82-B748-9248-EEFAAAA32B75}"/>
              </a:ext>
            </a:extLst>
          </p:cNvPr>
          <p:cNvSpPr>
            <a:spLocks noGrp="1"/>
          </p:cNvSpPr>
          <p:nvPr>
            <p:ph type="title"/>
          </p:nvPr>
        </p:nvSpPr>
        <p:spPr/>
        <p:txBody>
          <a:bodyPr/>
          <a:lstStyle/>
          <a:p>
            <a:r>
              <a:rPr lang="en-US" dirty="0"/>
              <a:t>1. Many measures</a:t>
            </a:r>
          </a:p>
        </p:txBody>
      </p:sp>
      <p:sp>
        <p:nvSpPr>
          <p:cNvPr id="3" name="Content Placeholder 2">
            <a:extLst>
              <a:ext uri="{FF2B5EF4-FFF2-40B4-BE49-F238E27FC236}">
                <a16:creationId xmlns:a16="http://schemas.microsoft.com/office/drawing/2014/main" id="{C812FDCE-F834-0C45-875D-94BB9E6D93B0}"/>
              </a:ext>
            </a:extLst>
          </p:cNvPr>
          <p:cNvSpPr>
            <a:spLocks noGrp="1"/>
          </p:cNvSpPr>
          <p:nvPr>
            <p:ph idx="1"/>
          </p:nvPr>
        </p:nvSpPr>
        <p:spPr/>
        <p:txBody>
          <a:bodyPr/>
          <a:lstStyle/>
          <a:p>
            <a:r>
              <a:rPr lang="en-US" dirty="0"/>
              <a:t>280 depression scales developed and used in last century</a:t>
            </a:r>
          </a:p>
          <a:p>
            <a:r>
              <a:rPr lang="en-US" dirty="0"/>
              <a:t>Researchers usually use 1 scale per study, and rarely provide a rationale as to why</a:t>
            </a:r>
          </a:p>
          <a:p>
            <a:r>
              <a:rPr lang="en-US" dirty="0"/>
              <a:t>They then draw general conclusions about depression</a:t>
            </a:r>
          </a:p>
          <a:p>
            <a:r>
              <a:rPr lang="en-US" dirty="0"/>
              <a:t>Relies on the assumption that scales are interchangeable</a:t>
            </a:r>
          </a:p>
        </p:txBody>
      </p:sp>
      <p:sp>
        <p:nvSpPr>
          <p:cNvPr id="4" name="Slide Number Placeholder 3">
            <a:extLst>
              <a:ext uri="{FF2B5EF4-FFF2-40B4-BE49-F238E27FC236}">
                <a16:creationId xmlns:a16="http://schemas.microsoft.com/office/drawing/2014/main" id="{12D4D5A7-32AE-BE42-929A-F6E57E725F8F}"/>
              </a:ext>
            </a:extLst>
          </p:cNvPr>
          <p:cNvSpPr>
            <a:spLocks noGrp="1"/>
          </p:cNvSpPr>
          <p:nvPr>
            <p:ph type="sldNum" sz="quarter" idx="12"/>
          </p:nvPr>
        </p:nvSpPr>
        <p:spPr/>
        <p:txBody>
          <a:bodyPr/>
          <a:lstStyle/>
          <a:p>
            <a:fld id="{956ABC0E-5A83-1A40-ACCB-27CC011796BE}" type="slidenum">
              <a:rPr lang="en-US" smtClean="0"/>
              <a:pPr/>
              <a:t>6</a:t>
            </a:fld>
            <a:endParaRPr lang="en-US"/>
          </a:p>
        </p:txBody>
      </p:sp>
      <p:sp>
        <p:nvSpPr>
          <p:cNvPr id="5" name="TextBox 4">
            <a:extLst>
              <a:ext uri="{FF2B5EF4-FFF2-40B4-BE49-F238E27FC236}">
                <a16:creationId xmlns:a16="http://schemas.microsoft.com/office/drawing/2014/main" id="{FD1E3398-6781-BC46-9A5B-EAD24D510095}"/>
              </a:ext>
            </a:extLst>
          </p:cNvPr>
          <p:cNvSpPr txBox="1"/>
          <p:nvPr/>
        </p:nvSpPr>
        <p:spPr>
          <a:xfrm>
            <a:off x="183182" y="6395514"/>
            <a:ext cx="2706190" cy="276999"/>
          </a:xfrm>
          <a:prstGeom prst="rect">
            <a:avLst/>
          </a:prstGeom>
          <a:noFill/>
        </p:spPr>
        <p:txBody>
          <a:bodyPr wrap="none" rtlCol="0">
            <a:spAutoFit/>
          </a:bodyPr>
          <a:lstStyle/>
          <a:p>
            <a:r>
              <a:rPr lang="en-US" sz="1200" b="1" dirty="0">
                <a:solidFill>
                  <a:schemeClr val="tx1">
                    <a:lumMod val="50000"/>
                    <a:lumOff val="50000"/>
                  </a:schemeClr>
                </a:solidFill>
                <a:latin typeface="Helvetica Neue Light" charset="0"/>
              </a:rPr>
              <a:t>DOI | </a:t>
            </a:r>
            <a:r>
              <a:rPr lang="hr-HR" sz="1200" dirty="0">
                <a:solidFill>
                  <a:schemeClr val="tx1">
                    <a:lumMod val="50000"/>
                    <a:lumOff val="50000"/>
                  </a:schemeClr>
                </a:solidFill>
                <a:latin typeface="Helvetica Neue Light" charset="0"/>
              </a:rPr>
              <a:t>10.1207/s15366359mea0403_1</a:t>
            </a:r>
            <a:endParaRPr lang="pl-PL" sz="1200" dirty="0">
              <a:solidFill>
                <a:schemeClr val="tx1">
                  <a:lumMod val="50000"/>
                  <a:lumOff val="50000"/>
                </a:schemeClr>
              </a:solidFill>
              <a:latin typeface="Helvetica Neue Light" charset="0"/>
            </a:endParaRPr>
          </a:p>
        </p:txBody>
      </p:sp>
      <p:pic>
        <p:nvPicPr>
          <p:cNvPr id="9" name="Picture 8">
            <a:extLst>
              <a:ext uri="{FF2B5EF4-FFF2-40B4-BE49-F238E27FC236}">
                <a16:creationId xmlns:a16="http://schemas.microsoft.com/office/drawing/2014/main" id="{B3CFE412-EFB9-4449-B807-F2B0B1176E0F}"/>
              </a:ext>
            </a:extLst>
          </p:cNvPr>
          <p:cNvPicPr>
            <a:picLocks noChangeAspect="1"/>
          </p:cNvPicPr>
          <p:nvPr/>
        </p:nvPicPr>
        <p:blipFill>
          <a:blip r:embed="rId3"/>
          <a:stretch>
            <a:fillRect/>
          </a:stretch>
        </p:blipFill>
        <p:spPr>
          <a:xfrm>
            <a:off x="7212957" y="4687696"/>
            <a:ext cx="1722795" cy="1984817"/>
          </a:xfrm>
          <a:prstGeom prst="rect">
            <a:avLst/>
          </a:prstGeom>
        </p:spPr>
      </p:pic>
    </p:spTree>
    <p:extLst>
      <p:ext uri="{BB962C8B-B14F-4D97-AF65-F5344CB8AC3E}">
        <p14:creationId xmlns:p14="http://schemas.microsoft.com/office/powerpoint/2010/main" val="32053334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56ABC0E-5A83-1A40-ACCB-27CC011796BE}" type="slidenum">
              <a:rPr lang="en-US" smtClean="0"/>
              <a:pPr/>
              <a:t>7</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9311" y="-107271"/>
            <a:ext cx="7345181" cy="6649021"/>
          </a:xfrm>
          <a:prstGeom prst="rect">
            <a:avLst/>
          </a:prstGeom>
        </p:spPr>
      </p:pic>
      <p:sp>
        <p:nvSpPr>
          <p:cNvPr id="7" name="TextBox 6"/>
          <p:cNvSpPr txBox="1"/>
          <p:nvPr/>
        </p:nvSpPr>
        <p:spPr>
          <a:xfrm>
            <a:off x="183182" y="6395514"/>
            <a:ext cx="2351926" cy="276999"/>
          </a:xfrm>
          <a:prstGeom prst="rect">
            <a:avLst/>
          </a:prstGeom>
          <a:noFill/>
        </p:spPr>
        <p:txBody>
          <a:bodyPr wrap="none" rtlCol="0">
            <a:spAutoFit/>
          </a:bodyPr>
          <a:lstStyle/>
          <a:p>
            <a:r>
              <a:rPr lang="en-US" sz="1200" b="1" dirty="0">
                <a:solidFill>
                  <a:schemeClr val="tx1">
                    <a:lumMod val="50000"/>
                    <a:lumOff val="50000"/>
                  </a:schemeClr>
                </a:solidFill>
                <a:latin typeface="Helvetica Neue Light" charset="0"/>
              </a:rPr>
              <a:t>DOI | </a:t>
            </a:r>
            <a:r>
              <a:rPr lang="hr-HR" sz="1200" dirty="0">
                <a:solidFill>
                  <a:schemeClr val="tx1">
                    <a:lumMod val="50000"/>
                    <a:lumOff val="50000"/>
                  </a:schemeClr>
                </a:solidFill>
                <a:latin typeface="Helvetica Neue Light" charset="0"/>
              </a:rPr>
              <a:t>10.1016/j.jad.2016.10.019</a:t>
            </a:r>
            <a:endParaRPr lang="pl-PL" sz="1200" dirty="0">
              <a:solidFill>
                <a:schemeClr val="tx1">
                  <a:lumMod val="50000"/>
                  <a:lumOff val="50000"/>
                </a:schemeClr>
              </a:solidFill>
              <a:latin typeface="Helvetica Neue Light" charset="0"/>
            </a:endParaRPr>
          </a:p>
        </p:txBody>
      </p:sp>
    </p:spTree>
    <p:extLst>
      <p:ext uri="{BB962C8B-B14F-4D97-AF65-F5344CB8AC3E}">
        <p14:creationId xmlns:p14="http://schemas.microsoft.com/office/powerpoint/2010/main" val="428193061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56ABC0E-5A83-1A40-ACCB-27CC011796BE}" type="slidenum">
              <a:rPr lang="en-US" smtClean="0"/>
              <a:pPr/>
              <a:t>8</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9311" y="-107271"/>
            <a:ext cx="7345181" cy="6649021"/>
          </a:xfrm>
          <a:prstGeom prst="rect">
            <a:avLst/>
          </a:prstGeom>
        </p:spPr>
      </p:pic>
      <p:sp>
        <p:nvSpPr>
          <p:cNvPr id="7" name="TextBox 6"/>
          <p:cNvSpPr txBox="1"/>
          <p:nvPr/>
        </p:nvSpPr>
        <p:spPr>
          <a:xfrm>
            <a:off x="183182" y="6395514"/>
            <a:ext cx="2351926" cy="276999"/>
          </a:xfrm>
          <a:prstGeom prst="rect">
            <a:avLst/>
          </a:prstGeom>
          <a:noFill/>
        </p:spPr>
        <p:txBody>
          <a:bodyPr wrap="none" rtlCol="0">
            <a:spAutoFit/>
          </a:bodyPr>
          <a:lstStyle/>
          <a:p>
            <a:r>
              <a:rPr lang="en-US" sz="1200" b="1" dirty="0">
                <a:solidFill>
                  <a:schemeClr val="tx1">
                    <a:lumMod val="50000"/>
                    <a:lumOff val="50000"/>
                  </a:schemeClr>
                </a:solidFill>
                <a:latin typeface="Helvetica Neue Light" charset="0"/>
              </a:rPr>
              <a:t>DOI | </a:t>
            </a:r>
            <a:r>
              <a:rPr lang="hr-HR" sz="1200" dirty="0">
                <a:solidFill>
                  <a:schemeClr val="tx1">
                    <a:lumMod val="50000"/>
                    <a:lumOff val="50000"/>
                  </a:schemeClr>
                </a:solidFill>
                <a:latin typeface="Helvetica Neue Light" charset="0"/>
              </a:rPr>
              <a:t>10.1016/j.jad.2016.10.019</a:t>
            </a:r>
            <a:endParaRPr lang="pl-PL" sz="1200" dirty="0">
              <a:solidFill>
                <a:schemeClr val="tx1">
                  <a:lumMod val="50000"/>
                  <a:lumOff val="50000"/>
                </a:schemeClr>
              </a:solidFill>
              <a:latin typeface="Helvetica Neue Light" charset="0"/>
            </a:endParaRPr>
          </a:p>
        </p:txBody>
      </p:sp>
      <p:sp>
        <p:nvSpPr>
          <p:cNvPr id="3" name="TextBox 2">
            <a:extLst>
              <a:ext uri="{FF2B5EF4-FFF2-40B4-BE49-F238E27FC236}">
                <a16:creationId xmlns:a16="http://schemas.microsoft.com/office/drawing/2014/main" id="{2254A33C-99E5-1C40-B123-50E9581F94BB}"/>
              </a:ext>
            </a:extLst>
          </p:cNvPr>
          <p:cNvSpPr txBox="1"/>
          <p:nvPr/>
        </p:nvSpPr>
        <p:spPr>
          <a:xfrm>
            <a:off x="1278935" y="104274"/>
            <a:ext cx="5089782" cy="646331"/>
          </a:xfrm>
          <a:prstGeom prst="rect">
            <a:avLst/>
          </a:prstGeom>
          <a:solidFill>
            <a:schemeClr val="bg1"/>
          </a:solidFill>
          <a:ln>
            <a:solidFill>
              <a:schemeClr val="bg1">
                <a:lumMod val="50000"/>
              </a:schemeClr>
            </a:solidFill>
          </a:ln>
        </p:spPr>
        <p:txBody>
          <a:bodyPr wrap="square" rtlCol="0">
            <a:spAutoFit/>
          </a:bodyPr>
          <a:lstStyle/>
          <a:p>
            <a:pPr marL="285750" indent="-285750">
              <a:buFontTx/>
              <a:buChar char="-"/>
            </a:pPr>
            <a:r>
              <a:rPr lang="en-US" dirty="0">
                <a:latin typeface="Helvetica Neue Light" panose="02000403000000020004" pitchFamily="2" charset="0"/>
                <a:ea typeface="Helvetica Neue Light" panose="02000403000000020004" pitchFamily="2" charset="0"/>
              </a:rPr>
              <a:t>40% of all symptoms appear in only 1 scale</a:t>
            </a:r>
          </a:p>
          <a:p>
            <a:pPr marL="285750" indent="-285750">
              <a:buFontTx/>
              <a:buChar char="-"/>
            </a:pPr>
            <a:r>
              <a:rPr lang="en-US" dirty="0">
                <a:latin typeface="Helvetica Neue Light" panose="02000403000000020004" pitchFamily="2" charset="0"/>
                <a:ea typeface="Helvetica Neue Light" panose="02000403000000020004" pitchFamily="2" charset="0"/>
              </a:rPr>
              <a:t>Only 12% appear across all instruments</a:t>
            </a:r>
          </a:p>
        </p:txBody>
      </p:sp>
    </p:spTree>
    <p:extLst>
      <p:ext uri="{BB962C8B-B14F-4D97-AF65-F5344CB8AC3E}">
        <p14:creationId xmlns:p14="http://schemas.microsoft.com/office/powerpoint/2010/main" val="3501992625"/>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BE9B269-CD11-1840-9EDE-D2A12AD6BF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9311" y="-107271"/>
            <a:ext cx="7345181" cy="6649021"/>
          </a:xfrm>
          <a:prstGeom prst="rect">
            <a:avLst/>
          </a:prstGeom>
        </p:spPr>
      </p:pic>
      <p:sp>
        <p:nvSpPr>
          <p:cNvPr id="4" name="Slide Number Placeholder 3"/>
          <p:cNvSpPr>
            <a:spLocks noGrp="1"/>
          </p:cNvSpPr>
          <p:nvPr>
            <p:ph type="sldNum" sz="quarter" idx="12"/>
          </p:nvPr>
        </p:nvSpPr>
        <p:spPr/>
        <p:txBody>
          <a:bodyPr/>
          <a:lstStyle/>
          <a:p>
            <a:fld id="{956ABC0E-5A83-1A40-ACCB-27CC011796BE}" type="slidenum">
              <a:rPr lang="en-US" smtClean="0"/>
              <a:pPr/>
              <a:t>9</a:t>
            </a:fld>
            <a:endParaRPr lang="en-US" dirty="0"/>
          </a:p>
        </p:txBody>
      </p:sp>
      <p:sp>
        <p:nvSpPr>
          <p:cNvPr id="7" name="TextBox 6"/>
          <p:cNvSpPr txBox="1"/>
          <p:nvPr/>
        </p:nvSpPr>
        <p:spPr>
          <a:xfrm>
            <a:off x="183182" y="6395514"/>
            <a:ext cx="2351926" cy="276999"/>
          </a:xfrm>
          <a:prstGeom prst="rect">
            <a:avLst/>
          </a:prstGeom>
          <a:noFill/>
        </p:spPr>
        <p:txBody>
          <a:bodyPr wrap="none" rtlCol="0">
            <a:spAutoFit/>
          </a:bodyPr>
          <a:lstStyle/>
          <a:p>
            <a:r>
              <a:rPr lang="en-US" sz="1200" b="1" dirty="0">
                <a:solidFill>
                  <a:schemeClr val="tx1">
                    <a:lumMod val="50000"/>
                    <a:lumOff val="50000"/>
                  </a:schemeClr>
                </a:solidFill>
                <a:latin typeface="Helvetica Neue Light" charset="0"/>
              </a:rPr>
              <a:t>DOI | </a:t>
            </a:r>
            <a:r>
              <a:rPr lang="hr-HR" sz="1200" dirty="0">
                <a:solidFill>
                  <a:schemeClr val="tx1">
                    <a:lumMod val="50000"/>
                    <a:lumOff val="50000"/>
                  </a:schemeClr>
                </a:solidFill>
                <a:latin typeface="Helvetica Neue Light" charset="0"/>
              </a:rPr>
              <a:t>10.1016/j.jad.2016.10.019</a:t>
            </a:r>
            <a:endParaRPr lang="pl-PL" sz="1200" dirty="0">
              <a:solidFill>
                <a:schemeClr val="tx1">
                  <a:lumMod val="50000"/>
                  <a:lumOff val="50000"/>
                </a:schemeClr>
              </a:solidFill>
              <a:latin typeface="Helvetica Neue Light" charset="0"/>
            </a:endParaRPr>
          </a:p>
        </p:txBody>
      </p:sp>
      <p:sp>
        <p:nvSpPr>
          <p:cNvPr id="2" name="Rectangle 1">
            <a:extLst>
              <a:ext uri="{FF2B5EF4-FFF2-40B4-BE49-F238E27FC236}">
                <a16:creationId xmlns:a16="http://schemas.microsoft.com/office/drawing/2014/main" id="{67805861-789D-D64D-ACFE-7F854518C635}"/>
              </a:ext>
            </a:extLst>
          </p:cNvPr>
          <p:cNvSpPr/>
          <p:nvPr/>
        </p:nvSpPr>
        <p:spPr>
          <a:xfrm>
            <a:off x="0" y="-101982"/>
            <a:ext cx="9144000" cy="6463621"/>
          </a:xfrm>
          <a:prstGeom prst="rect">
            <a:avLst/>
          </a:prstGeom>
          <a:solidFill>
            <a:schemeClr val="bg1">
              <a:alpha val="7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B6CF44D2-4F3D-6F4B-B888-7C097BF16A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5793" y="936204"/>
            <a:ext cx="5060312" cy="5060310"/>
          </a:xfrm>
          <a:prstGeom prst="rect">
            <a:avLst/>
          </a:prstGeom>
        </p:spPr>
      </p:pic>
    </p:spTree>
    <p:extLst>
      <p:ext uri="{BB962C8B-B14F-4D97-AF65-F5344CB8AC3E}">
        <p14:creationId xmlns:p14="http://schemas.microsoft.com/office/powerpoint/2010/main" val="1873607364"/>
      </p:ext>
    </p:extLst>
  </p:cSld>
  <p:clrMapOvr>
    <a:masterClrMapping/>
  </p:clrMapOvr>
  <p:transition advClick="0" advTm="4000"/>
</p:sld>
</file>

<file path=ppt/tags/tag1.xml><?xml version="1.0" encoding="utf-8"?>
<p:tagLst xmlns:a="http://schemas.openxmlformats.org/drawingml/2006/main" xmlns:r="http://schemas.openxmlformats.org/officeDocument/2006/relationships" xmlns:p="http://schemas.openxmlformats.org/presentationml/2006/main">
  <p:tag name="TIMING" val="|57.3|57.5"/>
</p:tagLst>
</file>

<file path=ppt/tags/tag2.xml><?xml version="1.0" encoding="utf-8"?>
<p:tagLst xmlns:a="http://schemas.openxmlformats.org/drawingml/2006/main" xmlns:r="http://schemas.openxmlformats.org/officeDocument/2006/relationships" xmlns:p="http://schemas.openxmlformats.org/presentationml/2006/main">
  <p:tag name="TIMING" val="|57.3|57.5"/>
</p:tagLst>
</file>

<file path=ppt/tags/tag3.xml><?xml version="1.0" encoding="utf-8"?>
<p:tagLst xmlns:a="http://schemas.openxmlformats.org/drawingml/2006/main" xmlns:r="http://schemas.openxmlformats.org/officeDocument/2006/relationships" xmlns:p="http://schemas.openxmlformats.org/presentationml/2006/main">
  <p:tag name="TIMING" val="|57.3|57.5"/>
</p:tagLst>
</file>

<file path=ppt/tags/tag4.xml><?xml version="1.0" encoding="utf-8"?>
<p:tagLst xmlns:a="http://schemas.openxmlformats.org/drawingml/2006/main" xmlns:r="http://schemas.openxmlformats.org/officeDocument/2006/relationships" xmlns:p="http://schemas.openxmlformats.org/presentationml/2006/main">
  <p:tag name="TIMING" val="|57.3|57.5"/>
</p:tagLst>
</file>

<file path=ppt/theme/theme1.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10565</TotalTime>
  <Words>979</Words>
  <Application>Microsoft Macintosh PowerPoint</Application>
  <PresentationFormat>On-screen Show (4:3)</PresentationFormat>
  <Paragraphs>176</Paragraphs>
  <Slides>27</Slides>
  <Notes>18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Helvetica Neue Light</vt:lpstr>
      <vt:lpstr>Office-Design</vt:lpstr>
      <vt:lpstr>Common Measurement Problems in Psychology:   The Example of Major Depression</vt:lpstr>
      <vt:lpstr>Why should you care </vt:lpstr>
      <vt:lpstr>How do we measure depression?</vt:lpstr>
      <vt:lpstr>PowerPoint Presentation</vt:lpstr>
      <vt:lpstr>1. Many measures</vt:lpstr>
      <vt:lpstr>1. Many measures</vt:lpstr>
      <vt:lpstr>PowerPoint Presentation</vt:lpstr>
      <vt:lpstr>PowerPoint Presentation</vt:lpstr>
      <vt:lpstr>PowerPoint Presentation</vt:lpstr>
      <vt:lpstr>1. Many measures</vt:lpstr>
      <vt:lpstr>PowerPoint Presentation</vt:lpstr>
      <vt:lpstr>PowerPoint Presentation</vt:lpstr>
      <vt:lpstr>PowerPoint Presentation</vt:lpstr>
      <vt:lpstr>2. DSM</vt:lpstr>
      <vt:lpstr>2. DSM</vt:lpstr>
      <vt:lpstr>2. DSM</vt:lpstr>
      <vt:lpstr>PowerPoint Presentation</vt:lpstr>
      <vt:lpstr>2. DSM</vt:lpstr>
      <vt:lpstr>3. Scale quality</vt:lpstr>
      <vt:lpstr>3. Scale quality</vt:lpstr>
      <vt:lpstr>3. Scale quality</vt:lpstr>
      <vt:lpstr>Depression measurement: a summary</vt:lpstr>
      <vt:lpstr>PowerPoint Presentation</vt:lpstr>
      <vt:lpstr>Depression measurement: a summary</vt:lpstr>
      <vt:lpstr>PowerPoint Presentation</vt:lpstr>
      <vt:lpstr>PowerPoint Presentation</vt:lpstr>
      <vt:lpstr>Thank you!</vt:lpstr>
    </vt:vector>
  </TitlesOfParts>
  <Manager/>
  <Company/>
  <LinksUpToDate>false</LinksUpToDate>
  <SharedDoc>false</SharedDoc>
  <HyperlinkBase/>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subject/>
  <dc:creator>Fried, Eiko</dc:creator>
  <cp:keywords/>
  <dc:description/>
  <cp:lastModifiedBy>Eiko Fried</cp:lastModifiedBy>
  <cp:revision>6971</cp:revision>
  <cp:lastPrinted>2017-11-13T13:19:47Z</cp:lastPrinted>
  <dcterms:created xsi:type="dcterms:W3CDTF">2013-04-14T17:48:39Z</dcterms:created>
  <dcterms:modified xsi:type="dcterms:W3CDTF">2018-05-24T12:45:22Z</dcterms:modified>
  <cp:category/>
</cp:coreProperties>
</file>