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937" r:id="rId3"/>
    <p:sldId id="945" r:id="rId4"/>
    <p:sldId id="948" r:id="rId5"/>
    <p:sldId id="947" r:id="rId6"/>
    <p:sldId id="949" r:id="rId7"/>
    <p:sldId id="893" r:id="rId8"/>
    <p:sldId id="894" r:id="rId9"/>
    <p:sldId id="946" r:id="rId10"/>
    <p:sldId id="943" r:id="rId11"/>
    <p:sldId id="926" r:id="rId12"/>
    <p:sldId id="940" r:id="rId13"/>
    <p:sldId id="925" r:id="rId14"/>
    <p:sldId id="927" r:id="rId15"/>
    <p:sldId id="913" r:id="rId16"/>
    <p:sldId id="914" r:id="rId17"/>
    <p:sldId id="915" r:id="rId18"/>
    <p:sldId id="929" r:id="rId19"/>
    <p:sldId id="917" r:id="rId20"/>
    <p:sldId id="916" r:id="rId21"/>
    <p:sldId id="908" r:id="rId22"/>
    <p:sldId id="944" r:id="rId23"/>
    <p:sldId id="939" r:id="rId24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tandardabschnitt" id="{1AAF98F7-7F0A-3C4F-89CE-2AF2073E4238}">
          <p14:sldIdLst>
            <p14:sldId id="256"/>
          </p14:sldIdLst>
        </p14:section>
        <p14:section name="Depression: introduction" id="{9DFB9D80-1B31-6C45-BF53-F1DB09E17703}">
          <p14:sldIdLst>
            <p14:sldId id="937"/>
            <p14:sldId id="945"/>
            <p14:sldId id="948"/>
            <p14:sldId id="947"/>
            <p14:sldId id="949"/>
          </p14:sldIdLst>
        </p14:section>
        <p14:section name="Study 5" id="{EDD85244-2D7A-40CE-96EA-C65ADA267FB5}">
          <p14:sldIdLst>
            <p14:sldId id="893"/>
            <p14:sldId id="894"/>
            <p14:sldId id="946"/>
            <p14:sldId id="943"/>
            <p14:sldId id="926"/>
            <p14:sldId id="940"/>
            <p14:sldId id="925"/>
            <p14:sldId id="927"/>
            <p14:sldId id="913"/>
            <p14:sldId id="914"/>
            <p14:sldId id="915"/>
            <p14:sldId id="929"/>
            <p14:sldId id="917"/>
            <p14:sldId id="916"/>
            <p14:sldId id="908"/>
            <p14:sldId id="944"/>
            <p14:sldId id="939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iko Fried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3F3F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80592" autoAdjust="0"/>
  </p:normalViewPr>
  <p:slideViewPr>
    <p:cSldViewPr snapToGrid="0" snapToObjects="1">
      <p:cViewPr varScale="1">
        <p:scale>
          <a:sx n="93" d="100"/>
          <a:sy n="93" d="100"/>
        </p:scale>
        <p:origin x="-21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98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102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DED2F-C148-F144-9487-4A1C2AC83E5B}" type="datetime1">
              <a:rPr lang="en-US" smtClean="0"/>
              <a:pPr/>
              <a:t>27-Mar-15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DEF15-7021-5843-A067-ED3B9AD281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50624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4888B-07EB-4041-A369-8A9C01772FC8}" type="datetime1">
              <a:rPr lang="en-US" smtClean="0"/>
              <a:pPr/>
              <a:t>27-Mar-15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9C0F0-4277-3F46-A614-A4DC2EFA1C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56421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9C0F0-4277-3F46-A614-A4DC2EFA1CA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9C0F0-4277-3F46-A614-A4DC2EFA1CA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9C0F0-4277-3F46-A614-A4DC2EFA1CA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9C0F0-4277-3F46-A614-A4DC2EFA1CA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9C0F0-4277-3F46-A614-A4DC2EFA1CA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9C0F0-4277-3F46-A614-A4DC2EFA1CA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symptoms</a:t>
            </a:r>
            <a:r>
              <a:rPr lang="de-DE" dirty="0" smtClean="0"/>
              <a:t> </a:t>
            </a:r>
            <a:r>
              <a:rPr lang="de-DE" dirty="0" err="1" smtClean="0"/>
              <a:t>increased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context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bereavement</a:t>
            </a:r>
            <a:r>
              <a:rPr lang="de-DE" dirty="0" smtClean="0"/>
              <a:t>?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9C0F0-4277-3F46-A614-A4DC2EFA1CA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9C0F0-4277-3F46-A614-A4DC2EFA1CA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9C0F0-4277-3F46-A614-A4DC2EFA1CA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9C0F0-4277-3F46-A614-A4DC2EFA1CA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de-DE" dirty="0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symptom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network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cross-sectional</a:t>
            </a:r>
            <a:r>
              <a:rPr lang="de-DE" baseline="0" dirty="0" smtClean="0"/>
              <a:t>, so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careful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causal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interpretation</a:t>
            </a:r>
            <a:r>
              <a:rPr lang="de-DE" baseline="0" dirty="0" smtClean="0"/>
              <a:t>; </a:t>
            </a:r>
            <a:r>
              <a:rPr lang="de-DE" baseline="0" dirty="0" err="1" smtClean="0"/>
              <a:t>however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finding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likeyl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interpreted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causally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loss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triggers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loneliness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around</a:t>
            </a:r>
            <a:r>
              <a:rPr lang="de-DE" baseline="0" dirty="0" smtClean="0"/>
              <a:t>;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sypmtom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activatoin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spreads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through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NW.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9C0F0-4277-3F46-A614-A4DC2EFA1CA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9C0F0-4277-3F46-A614-A4DC2EFA1CA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9C0F0-4277-3F46-A614-A4DC2EFA1CA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9C0F0-4277-3F46-A614-A4DC2EFA1CA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9C0F0-4277-3F46-A614-A4DC2EFA1CA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These </a:t>
            </a:r>
            <a:r>
              <a:rPr lang="de-DE" baseline="0" dirty="0" err="1" smtClean="0"/>
              <a:t>results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encouraged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study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bereavement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symptoms</a:t>
            </a:r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9C0F0-4277-3F46-A614-A4DC2EFA1CA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These </a:t>
            </a:r>
            <a:r>
              <a:rPr lang="de-DE" baseline="0" dirty="0" err="1" smtClean="0"/>
              <a:t>results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encouraged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study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bereavement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symptoms</a:t>
            </a:r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9C0F0-4277-3F46-A614-A4DC2EFA1CA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These </a:t>
            </a:r>
            <a:r>
              <a:rPr lang="de-DE" baseline="0" dirty="0" err="1" smtClean="0"/>
              <a:t>results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encouraged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study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bereavement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symptoms</a:t>
            </a:r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9C0F0-4277-3F46-A614-A4DC2EFA1CA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These </a:t>
            </a:r>
            <a:r>
              <a:rPr lang="de-DE" baseline="0" dirty="0" err="1" smtClean="0"/>
              <a:t>results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encouraged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study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bereavement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symptoms</a:t>
            </a:r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9C0F0-4277-3F46-A614-A4DC2EFA1CA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9C0F0-4277-3F46-A614-A4DC2EFA1CA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5782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9C0F0-4277-3F46-A614-A4DC2EFA1CA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9C0F0-4277-3F46-A614-A4DC2EFA1CA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CC0A-51C5-D148-A2FE-F8A362B11E58}" type="datetime1">
              <a:rPr lang="en-US" smtClean="0"/>
              <a:pPr/>
              <a:t>27-Mar-15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1 - Depression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0E12-88F2-3E47-AE74-C5C75CF911B4}" type="datetime1">
              <a:rPr lang="en-US" smtClean="0"/>
              <a:pPr/>
              <a:t>27-Mar-15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1 - Depression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7DC8-8E25-FD43-AA12-FEE996ED5168}" type="datetime1">
              <a:rPr lang="en-US" smtClean="0"/>
              <a:pPr/>
              <a:t>27-Mar-15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1 - Depression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BA6D-12D4-9244-BECA-4EA31DE4EE4B}" type="datetime1">
              <a:rPr lang="en-US" smtClean="0"/>
              <a:pPr/>
              <a:t>27-Mar-15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1 - Depression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434E-B8FB-984B-AF75-0D6981C01831}" type="datetime1">
              <a:rPr lang="en-US" smtClean="0"/>
              <a:pPr/>
              <a:t>27-Mar-15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1 - Depression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24CD-2FFE-6D4C-8E66-B519A9070DAF}" type="datetime1">
              <a:rPr lang="en-US" smtClean="0"/>
              <a:pPr/>
              <a:t>27-Mar-15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1 - Depression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0A60-7A5B-8F42-8613-868D3D767C2B}" type="datetime1">
              <a:rPr lang="en-US" smtClean="0"/>
              <a:pPr/>
              <a:t>27-Mar-15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1 - Depression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7AF3-EE8E-4542-8FF4-5E5EA5A78A5D}" type="datetime1">
              <a:rPr lang="en-US" smtClean="0"/>
              <a:pPr/>
              <a:t>27-Mar-15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1 - Depression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DE22-CD3A-B848-B64B-E8AEE901FDC8}" type="datetime1">
              <a:rPr lang="en-US" smtClean="0"/>
              <a:pPr/>
              <a:t>27-Mar-15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1 - Depression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D7DF-9783-A743-9A72-54A802D7852D}" type="datetime1">
              <a:rPr lang="en-US" smtClean="0"/>
              <a:pPr/>
              <a:t>27-Mar-15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1 - Depression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1B3F-0FE2-F04A-9A2A-8CFB38903F9E}" type="datetime1">
              <a:rPr lang="en-US" smtClean="0"/>
              <a:pPr/>
              <a:t>27-Mar-15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1 - Depression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53C87-EAF3-4945-8106-B6A241A9A59A}" type="datetime1">
              <a:rPr lang="en-US" smtClean="0"/>
              <a:pPr/>
              <a:t>27-Mar-15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1 - Depression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ABC0E-5A83-1A40-ACCB-27CC01179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74133"/>
            <a:ext cx="7772400" cy="3390899"/>
          </a:xfrm>
        </p:spPr>
        <p:txBody>
          <a:bodyPr>
            <a:normAutofit/>
          </a:bodyPr>
          <a:lstStyle/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From Loss to Loneliness: 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Relationship Between Bereavement and Depressive Symptoms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371600" y="3714362"/>
            <a:ext cx="6400800" cy="2641988"/>
          </a:xfrm>
        </p:spPr>
        <p:txBody>
          <a:bodyPr>
            <a:normAutofit lnSpcReduction="10000"/>
          </a:bodyPr>
          <a:lstStyle/>
          <a:p>
            <a:r>
              <a:rPr lang="en-US" sz="2600" noProof="1" smtClean="0"/>
              <a:t/>
            </a:r>
            <a:br>
              <a:rPr lang="en-US" sz="2600" noProof="1" smtClean="0"/>
            </a:br>
            <a:r>
              <a:rPr lang="en-US" sz="2600" noProof="1" smtClean="0"/>
              <a:t>Eiko Fried</a:t>
            </a:r>
          </a:p>
          <a:p>
            <a:r>
              <a:rPr lang="de-DE" sz="2600" noProof="1" smtClean="0"/>
              <a:t>KU  </a:t>
            </a:r>
            <a:r>
              <a:rPr lang="de-DE" sz="2600" noProof="1" smtClean="0"/>
              <a:t>Leuven</a:t>
            </a:r>
          </a:p>
          <a:p>
            <a:endParaRPr lang="de-DE" sz="2600" noProof="1" smtClean="0"/>
          </a:p>
          <a:p>
            <a:r>
              <a:rPr lang="de-DE" sz="2600" noProof="1" smtClean="0"/>
              <a:t>ICPS Amsterdam</a:t>
            </a:r>
          </a:p>
          <a:p>
            <a:r>
              <a:rPr lang="de-DE" sz="2600" noProof="1" smtClean="0"/>
              <a:t>March 2015</a:t>
            </a:r>
            <a:endParaRPr lang="de-DE" sz="2600" noProof="1" smtClean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85800" y="1854200"/>
            <a:ext cx="7772400" cy="187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Research </a:t>
            </a:r>
            <a:r>
              <a:rPr lang="de-DE" dirty="0" err="1" smtClean="0"/>
              <a:t>question</a:t>
            </a:r>
            <a:endParaRPr 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stressful</a:t>
            </a:r>
            <a:r>
              <a:rPr lang="de-DE" dirty="0"/>
              <a:t> </a:t>
            </a:r>
            <a:r>
              <a:rPr lang="de-DE" dirty="0" err="1"/>
              <a:t>life</a:t>
            </a:r>
            <a:r>
              <a:rPr lang="de-DE" dirty="0"/>
              <a:t> </a:t>
            </a:r>
            <a:r>
              <a:rPr lang="de-DE" dirty="0" err="1"/>
              <a:t>event</a:t>
            </a:r>
            <a:r>
              <a:rPr lang="de-DE" dirty="0"/>
              <a:t> </a:t>
            </a:r>
            <a:r>
              <a:rPr lang="de-DE" dirty="0" err="1"/>
              <a:t>spousal</a:t>
            </a:r>
            <a:r>
              <a:rPr lang="de-DE" dirty="0"/>
              <a:t> </a:t>
            </a:r>
            <a:r>
              <a:rPr lang="de-DE" dirty="0" err="1"/>
              <a:t>loss</a:t>
            </a:r>
            <a:r>
              <a:rPr lang="de-DE" dirty="0"/>
              <a:t> </a:t>
            </a:r>
            <a:r>
              <a:rPr lang="de-DE" dirty="0" err="1"/>
              <a:t>affect</a:t>
            </a:r>
            <a:r>
              <a:rPr lang="de-DE" dirty="0"/>
              <a:t> all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depression</a:t>
            </a:r>
            <a:r>
              <a:rPr lang="de-DE" dirty="0"/>
              <a:t> </a:t>
            </a:r>
            <a:r>
              <a:rPr lang="de-DE" dirty="0" err="1"/>
              <a:t>symptoms</a:t>
            </a:r>
            <a:r>
              <a:rPr lang="de-DE" dirty="0"/>
              <a:t>? </a:t>
            </a:r>
            <a:r>
              <a:rPr lang="de-DE" sz="1600" dirty="0">
                <a:solidFill>
                  <a:prstClr val="white">
                    <a:lumMod val="50000"/>
                  </a:prstClr>
                </a:solidFill>
              </a:rPr>
              <a:t>(Keller &amp; Nesse 2005, 2006; Keller et al. 2007)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Can the effect be better explained by …</a:t>
            </a:r>
          </a:p>
          <a:p>
            <a:pPr lvl="1"/>
            <a:r>
              <a:rPr lang="de-DE" dirty="0" smtClean="0"/>
              <a:t>H2: a </a:t>
            </a:r>
            <a:r>
              <a:rPr lang="de-DE" dirty="0" err="1" smtClean="0"/>
              <a:t>network</a:t>
            </a:r>
            <a:r>
              <a:rPr lang="de-DE" dirty="0" smtClean="0"/>
              <a:t>, </a:t>
            </a:r>
            <a:r>
              <a:rPr lang="de-DE" dirty="0" err="1" smtClean="0"/>
              <a:t>direct</a:t>
            </a:r>
            <a:r>
              <a:rPr lang="de-DE" dirty="0" smtClean="0"/>
              <a:t> </a:t>
            </a:r>
            <a:r>
              <a:rPr lang="en-US" dirty="0" smtClean="0"/>
              <a:t>effect of loss on symptoms</a:t>
            </a:r>
            <a:br>
              <a:rPr lang="en-US" dirty="0" smtClean="0"/>
            </a:br>
            <a:r>
              <a:rPr lang="en-US" sz="100" dirty="0" smtClean="0"/>
              <a:t/>
            </a:r>
            <a:br>
              <a:rPr lang="en-US" sz="100" dirty="0" smtClean="0"/>
            </a:br>
            <a:r>
              <a:rPr lang="en-US" sz="100" dirty="0" smtClean="0"/>
              <a:t/>
            </a:r>
            <a:br>
              <a:rPr lang="en-US" sz="100" dirty="0" smtClean="0"/>
            </a:br>
            <a:r>
              <a:rPr lang="en-US" sz="100" dirty="0" smtClean="0"/>
              <a:t/>
            </a:r>
            <a:br>
              <a:rPr lang="en-US" sz="100" dirty="0" smtClean="0"/>
            </a:br>
            <a:r>
              <a:rPr lang="en-US" sz="100" dirty="0" smtClean="0"/>
              <a:t/>
            </a:r>
            <a:br>
              <a:rPr lang="en-US" sz="100" dirty="0" smtClean="0"/>
            </a:br>
            <a:r>
              <a:rPr lang="en-US" sz="100" dirty="0" smtClean="0"/>
              <a:t/>
            </a:r>
            <a:br>
              <a:rPr lang="en-US" sz="100" dirty="0" smtClean="0"/>
            </a:br>
            <a:r>
              <a:rPr lang="en-US" sz="100" dirty="0" smtClean="0"/>
              <a:t/>
            </a:r>
            <a:br>
              <a:rPr lang="en-US" sz="100" dirty="0" smtClean="0"/>
            </a:br>
            <a:r>
              <a:rPr lang="en-US" sz="100" dirty="0" smtClean="0"/>
              <a:t/>
            </a:r>
            <a:br>
              <a:rPr lang="en-US" sz="100" dirty="0" smtClean="0"/>
            </a:br>
            <a:r>
              <a:rPr lang="en-US" sz="100" dirty="0" smtClean="0"/>
              <a:t/>
            </a:r>
            <a:br>
              <a:rPr lang="en-US" sz="100" dirty="0" smtClean="0"/>
            </a:br>
            <a:r>
              <a:rPr lang="en-US" sz="100" dirty="0" smtClean="0"/>
              <a:t/>
            </a:r>
            <a:br>
              <a:rPr lang="en-US" sz="100" dirty="0" smtClean="0"/>
            </a:br>
            <a:r>
              <a:rPr lang="en-US" sz="100" dirty="0" smtClean="0"/>
              <a:t/>
            </a:r>
            <a:br>
              <a:rPr lang="en-US" sz="100" dirty="0" smtClean="0"/>
            </a:br>
            <a:r>
              <a:rPr lang="en-US" sz="100" dirty="0" smtClean="0"/>
              <a:t/>
            </a:r>
            <a:br>
              <a:rPr lang="en-US" sz="100" dirty="0" smtClean="0"/>
            </a:br>
            <a:r>
              <a:rPr lang="en-US" sz="100" dirty="0" smtClean="0"/>
              <a:t/>
            </a:r>
            <a:br>
              <a:rPr lang="en-US" sz="100" dirty="0" smtClean="0"/>
            </a:br>
            <a:r>
              <a:rPr lang="en-US" sz="100" dirty="0" smtClean="0"/>
              <a:t/>
            </a:r>
            <a:br>
              <a:rPr lang="en-US" sz="100" dirty="0" smtClean="0"/>
            </a:br>
            <a:r>
              <a:rPr lang="en-US" sz="100" dirty="0" smtClean="0"/>
              <a:t/>
            </a:r>
            <a:br>
              <a:rPr lang="en-US" sz="100" dirty="0" smtClean="0"/>
            </a:br>
            <a:r>
              <a:rPr lang="en-US" sz="100" dirty="0" smtClean="0"/>
              <a:t/>
            </a:r>
            <a:br>
              <a:rPr lang="en-US" sz="100" dirty="0" smtClean="0"/>
            </a:br>
            <a:r>
              <a:rPr lang="en-US" sz="100" dirty="0" smtClean="0"/>
              <a:t/>
            </a:r>
            <a:br>
              <a:rPr lang="en-US" sz="100" dirty="0" smtClean="0"/>
            </a:br>
            <a:r>
              <a:rPr lang="en-US" sz="100" dirty="0" smtClean="0"/>
              <a:t/>
            </a:r>
            <a:br>
              <a:rPr lang="en-US" sz="100" dirty="0" smtClean="0"/>
            </a:br>
            <a:r>
              <a:rPr lang="en-US" sz="100" dirty="0" smtClean="0"/>
              <a:t/>
            </a:r>
            <a:br>
              <a:rPr lang="en-US" sz="100" dirty="0" smtClean="0"/>
            </a:br>
            <a:r>
              <a:rPr lang="en-US" sz="100" dirty="0" smtClean="0"/>
              <a:t/>
            </a:r>
            <a:br>
              <a:rPr lang="en-US" sz="100" dirty="0" smtClean="0"/>
            </a:b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Loss to Loneliness</a:t>
            </a:r>
            <a:endParaRPr lang="en-US"/>
          </a:p>
        </p:txBody>
      </p:sp>
      <p:sp>
        <p:nvSpPr>
          <p:cNvPr id="20" name="Rechteck 6"/>
          <p:cNvSpPr/>
          <p:nvPr/>
        </p:nvSpPr>
        <p:spPr>
          <a:xfrm>
            <a:off x="4024986" y="4746769"/>
            <a:ext cx="385741" cy="3857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s1</a:t>
            </a:r>
            <a:endParaRPr lang="en-US" sz="1400" dirty="0"/>
          </a:p>
        </p:txBody>
      </p:sp>
      <p:sp>
        <p:nvSpPr>
          <p:cNvPr id="21" name="Rechteck 7"/>
          <p:cNvSpPr/>
          <p:nvPr/>
        </p:nvSpPr>
        <p:spPr>
          <a:xfrm>
            <a:off x="5084426" y="3944298"/>
            <a:ext cx="385741" cy="3857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s2</a:t>
            </a:r>
            <a:endParaRPr lang="en-US" sz="1400" dirty="0"/>
          </a:p>
        </p:txBody>
      </p:sp>
      <p:sp>
        <p:nvSpPr>
          <p:cNvPr id="22" name="Rechteck 8"/>
          <p:cNvSpPr/>
          <p:nvPr/>
        </p:nvSpPr>
        <p:spPr>
          <a:xfrm>
            <a:off x="5084426" y="4746769"/>
            <a:ext cx="385741" cy="3857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s3</a:t>
            </a:r>
            <a:endParaRPr lang="en-US" sz="1400" dirty="0"/>
          </a:p>
        </p:txBody>
      </p:sp>
      <p:sp>
        <p:nvSpPr>
          <p:cNvPr id="23" name="Rechteck 9"/>
          <p:cNvSpPr/>
          <p:nvPr/>
        </p:nvSpPr>
        <p:spPr>
          <a:xfrm>
            <a:off x="5717505" y="5814853"/>
            <a:ext cx="385741" cy="3857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s4</a:t>
            </a:r>
            <a:endParaRPr lang="en-US" sz="1400" dirty="0"/>
          </a:p>
        </p:txBody>
      </p:sp>
      <p:cxnSp>
        <p:nvCxnSpPr>
          <p:cNvPr id="24" name="Gerade Verbindung mit Pfeil 11"/>
          <p:cNvCxnSpPr/>
          <p:nvPr/>
        </p:nvCxnSpPr>
        <p:spPr>
          <a:xfrm flipV="1">
            <a:off x="4559145" y="4254137"/>
            <a:ext cx="392421" cy="48171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5" name="Gerade Verbindung mit Pfeil 13"/>
          <p:cNvCxnSpPr/>
          <p:nvPr/>
        </p:nvCxnSpPr>
        <p:spPr>
          <a:xfrm>
            <a:off x="5300727" y="5294205"/>
            <a:ext cx="385323" cy="44930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7" name="Rechteck 20"/>
          <p:cNvSpPr/>
          <p:nvPr/>
        </p:nvSpPr>
        <p:spPr>
          <a:xfrm>
            <a:off x="2565620" y="4746769"/>
            <a:ext cx="385741" cy="3857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B</a:t>
            </a:r>
          </a:p>
        </p:txBody>
      </p:sp>
      <p:cxnSp>
        <p:nvCxnSpPr>
          <p:cNvPr id="28" name="Gerade Verbindung mit Pfeil 22"/>
          <p:cNvCxnSpPr/>
          <p:nvPr/>
        </p:nvCxnSpPr>
        <p:spPr>
          <a:xfrm>
            <a:off x="3153449" y="4936876"/>
            <a:ext cx="667991" cy="117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9" name="Gerade Verbindung mit Pfeil 18"/>
          <p:cNvCxnSpPr/>
          <p:nvPr/>
        </p:nvCxnSpPr>
        <p:spPr>
          <a:xfrm>
            <a:off x="4560963" y="4936876"/>
            <a:ext cx="390603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2937520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Methods</a:t>
            </a:r>
            <a:endParaRPr 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Lives of Older Couples (CLOC) </a:t>
            </a:r>
            <a:r>
              <a:rPr lang="en-US" dirty="0" smtClean="0"/>
              <a:t>study </a:t>
            </a:r>
          </a:p>
          <a:p>
            <a:r>
              <a:rPr lang="en-US" dirty="0" smtClean="0"/>
              <a:t>Baseline: married couples enrolled (60+ years)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err="1" smtClean="0"/>
              <a:t>Bereaved</a:t>
            </a:r>
            <a:r>
              <a:rPr lang="de-DE" dirty="0"/>
              <a:t>: N=241</a:t>
            </a:r>
          </a:p>
          <a:p>
            <a:r>
              <a:rPr lang="de-DE" dirty="0"/>
              <a:t>Controls: N=274 (still-</a:t>
            </a:r>
            <a:r>
              <a:rPr lang="de-DE" dirty="0" err="1"/>
              <a:t>married</a:t>
            </a:r>
            <a:r>
              <a:rPr lang="de-DE" dirty="0" smtClean="0"/>
              <a:t>)</a:t>
            </a:r>
          </a:p>
          <a:p>
            <a:r>
              <a:rPr lang="de-DE" dirty="0" smtClean="0"/>
              <a:t>CES-D</a:t>
            </a:r>
            <a:r>
              <a:rPr lang="de-DE" baseline="-25000" dirty="0" smtClean="0"/>
              <a:t>11</a:t>
            </a:r>
            <a:r>
              <a:rPr lang="de-DE" dirty="0" smtClean="0"/>
              <a:t>, </a:t>
            </a:r>
            <a:r>
              <a:rPr lang="de-DE" dirty="0" err="1" smtClean="0"/>
              <a:t>dichotomized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Loss to Loneliness</a:t>
            </a: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001468" y="4055566"/>
            <a:ext cx="6215743" cy="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55601" y="4175697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687268" y="3086737"/>
            <a:ext cx="0" cy="827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40954" y="2706908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Baseline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533324" y="3086737"/>
            <a:ext cx="0" cy="827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88348" y="2700893"/>
            <a:ext cx="750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Death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817838" y="3097234"/>
            <a:ext cx="0" cy="827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15068" y="2700893"/>
            <a:ext cx="1115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</a:t>
            </a:r>
            <a:r>
              <a:rPr lang="de-DE" dirty="0" smtClean="0"/>
              <a:t>ollow-</a:t>
            </a:r>
            <a:r>
              <a:rPr lang="de-DE" dirty="0" err="1" smtClean="0"/>
              <a:t>up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429789" y="4165200"/>
            <a:ext cx="15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… 6 </a:t>
            </a:r>
            <a:r>
              <a:rPr lang="de-DE" dirty="0" err="1" smtClean="0"/>
              <a:t>months</a:t>
            </a:r>
            <a:r>
              <a:rPr lang="de-DE" dirty="0" smtClean="0"/>
              <a:t> … 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687268" y="3998416"/>
            <a:ext cx="0" cy="1201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533324" y="3999978"/>
            <a:ext cx="0" cy="1201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817838" y="3999978"/>
            <a:ext cx="0" cy="1201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2691691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Demographics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Loss to Loneliness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de-DE" dirty="0" smtClean="0"/>
              <a:t>N=515</a:t>
            </a:r>
          </a:p>
          <a:p>
            <a:r>
              <a:rPr lang="de-DE" dirty="0" smtClean="0"/>
              <a:t>85.4% </a:t>
            </a:r>
            <a:r>
              <a:rPr lang="de-DE" dirty="0" err="1" smtClean="0"/>
              <a:t>female</a:t>
            </a:r>
            <a:endParaRPr lang="de-DE" dirty="0" smtClean="0"/>
          </a:p>
          <a:p>
            <a:r>
              <a:rPr lang="de-DE" dirty="0" err="1" smtClean="0"/>
              <a:t>Mean</a:t>
            </a:r>
            <a:r>
              <a:rPr lang="de-DE" dirty="0" smtClean="0"/>
              <a:t> </a:t>
            </a:r>
            <a:r>
              <a:rPr lang="de-DE" dirty="0" err="1" smtClean="0"/>
              <a:t>age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enrollment</a:t>
            </a:r>
            <a:r>
              <a:rPr lang="de-DE" dirty="0" smtClean="0"/>
              <a:t>: </a:t>
            </a:r>
            <a:r>
              <a:rPr lang="de-DE" dirty="0"/>
              <a:t>73.3 </a:t>
            </a:r>
            <a:endParaRPr lang="de-DE" dirty="0" smtClean="0"/>
          </a:p>
          <a:p>
            <a:r>
              <a:rPr lang="de-DE" dirty="0" err="1" smtClean="0"/>
              <a:t>Bereaved</a:t>
            </a:r>
            <a:r>
              <a:rPr lang="de-DE" dirty="0" smtClean="0"/>
              <a:t> </a:t>
            </a:r>
            <a:r>
              <a:rPr lang="de-DE" dirty="0" err="1" smtClean="0"/>
              <a:t>participants</a:t>
            </a:r>
            <a:r>
              <a:rPr lang="de-DE" dirty="0" smtClean="0"/>
              <a:t> </a:t>
            </a:r>
            <a:r>
              <a:rPr lang="de-DE" dirty="0" err="1" smtClean="0"/>
              <a:t>experienced</a:t>
            </a:r>
            <a:r>
              <a:rPr lang="de-DE" dirty="0" smtClean="0"/>
              <a:t> </a:t>
            </a:r>
            <a:r>
              <a:rPr lang="de-DE" dirty="0" err="1" smtClean="0"/>
              <a:t>spousal</a:t>
            </a:r>
            <a:r>
              <a:rPr lang="de-DE" dirty="0" smtClean="0"/>
              <a:t> </a:t>
            </a:r>
            <a:r>
              <a:rPr lang="de-DE" dirty="0" err="1" smtClean="0"/>
              <a:t>loss</a:t>
            </a:r>
            <a:r>
              <a:rPr lang="de-DE" dirty="0" smtClean="0"/>
              <a:t> on </a:t>
            </a:r>
            <a:r>
              <a:rPr lang="de-DE" dirty="0" err="1" smtClean="0"/>
              <a:t>average</a:t>
            </a:r>
            <a:r>
              <a:rPr lang="de-DE" dirty="0" smtClean="0"/>
              <a:t> 31 </a:t>
            </a:r>
            <a:r>
              <a:rPr lang="de-DE" dirty="0" err="1" smtClean="0"/>
              <a:t>months</a:t>
            </a:r>
            <a:r>
              <a:rPr lang="de-DE" dirty="0" smtClean="0"/>
              <a:t> after </a:t>
            </a:r>
            <a:r>
              <a:rPr lang="de-DE" dirty="0" err="1" smtClean="0"/>
              <a:t>enrollment</a:t>
            </a:r>
            <a:endParaRPr lang="de-DE" dirty="0" smtClean="0"/>
          </a:p>
          <a:p>
            <a:r>
              <a:rPr lang="en-US" dirty="0" smtClean="0"/>
              <a:t>Most </a:t>
            </a:r>
            <a:r>
              <a:rPr lang="en-US" dirty="0"/>
              <a:t>frequent causes of </a:t>
            </a:r>
            <a:r>
              <a:rPr lang="en-US" dirty="0" smtClean="0"/>
              <a:t>death:</a:t>
            </a:r>
          </a:p>
          <a:p>
            <a:pPr lvl="1"/>
            <a:r>
              <a:rPr lang="en-US" dirty="0" smtClean="0"/>
              <a:t>heart </a:t>
            </a:r>
            <a:r>
              <a:rPr lang="en-US" dirty="0"/>
              <a:t>attacks (29.5</a:t>
            </a:r>
            <a:r>
              <a:rPr lang="en-US" dirty="0" smtClean="0"/>
              <a:t>%)</a:t>
            </a:r>
          </a:p>
          <a:p>
            <a:pPr lvl="1"/>
            <a:r>
              <a:rPr lang="en-US" dirty="0" smtClean="0"/>
              <a:t>cancer </a:t>
            </a:r>
            <a:r>
              <a:rPr lang="en-US" dirty="0"/>
              <a:t>(25.3</a:t>
            </a:r>
            <a:r>
              <a:rPr lang="en-US" dirty="0" smtClean="0"/>
              <a:t>%) </a:t>
            </a:r>
          </a:p>
          <a:p>
            <a:pPr lvl="1"/>
            <a:r>
              <a:rPr lang="en-US" dirty="0" smtClean="0"/>
              <a:t>arteriosclerosis </a:t>
            </a:r>
            <a:r>
              <a:rPr lang="en-US" dirty="0"/>
              <a:t>and related conditions </a:t>
            </a:r>
            <a:r>
              <a:rPr lang="en-US" dirty="0" smtClean="0"/>
              <a:t>(</a:t>
            </a:r>
            <a:r>
              <a:rPr lang="en-US" dirty="0"/>
              <a:t>12.4</a:t>
            </a:r>
            <a:r>
              <a:rPr lang="en-US" dirty="0" smtClean="0"/>
              <a:t>%)</a:t>
            </a:r>
          </a:p>
          <a:p>
            <a:pPr lvl="1"/>
            <a:r>
              <a:rPr lang="en-US" dirty="0" smtClean="0"/>
              <a:t>strokes </a:t>
            </a:r>
            <a:r>
              <a:rPr lang="en-US" dirty="0"/>
              <a:t>(8.7</a:t>
            </a:r>
            <a:r>
              <a:rPr lang="en-US" dirty="0" smtClean="0"/>
              <a:t>%)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54157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endParaRPr 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Lives of Older Couples (CLOC) </a:t>
            </a:r>
            <a:r>
              <a:rPr lang="en-US" dirty="0" smtClean="0">
                <a:solidFill>
                  <a:schemeClr val="bg1"/>
                </a:solidFill>
              </a:rPr>
              <a:t>study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Baseline: married couples, 65 years or older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err="1" smtClean="0">
                <a:solidFill>
                  <a:schemeClr val="bg1"/>
                </a:solidFill>
              </a:rPr>
              <a:t>Bereaved</a:t>
            </a:r>
            <a:r>
              <a:rPr lang="de-DE" dirty="0" smtClean="0">
                <a:solidFill>
                  <a:schemeClr val="bg1"/>
                </a:solidFill>
              </a:rPr>
              <a:t>: N=241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Controls: N=274 (still-</a:t>
            </a:r>
            <a:r>
              <a:rPr lang="de-DE" dirty="0" err="1" smtClean="0">
                <a:solidFill>
                  <a:schemeClr val="bg1"/>
                </a:solidFill>
              </a:rPr>
              <a:t>married</a:t>
            </a:r>
            <a:r>
              <a:rPr lang="de-DE" dirty="0" smtClean="0">
                <a:solidFill>
                  <a:schemeClr val="bg1"/>
                </a:solidFill>
              </a:rPr>
              <a:t>)</a:t>
            </a:r>
          </a:p>
          <a:p>
            <a:r>
              <a:rPr lang="de-DE" dirty="0" smtClean="0"/>
              <a:t>Baseline</a:t>
            </a:r>
            <a:r>
              <a:rPr lang="de-DE" dirty="0"/>
              <a:t>: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bereaved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participants</a:t>
            </a:r>
            <a:r>
              <a:rPr lang="de-DE" dirty="0"/>
              <a:t> (</a:t>
            </a:r>
            <a:r>
              <a:rPr lang="de-DE" dirty="0" err="1"/>
              <a:t>age</a:t>
            </a:r>
            <a:r>
              <a:rPr lang="de-DE" dirty="0"/>
              <a:t>, </a:t>
            </a:r>
            <a:r>
              <a:rPr lang="de-DE" dirty="0" err="1"/>
              <a:t>sex</a:t>
            </a:r>
            <a:r>
              <a:rPr lang="de-DE" dirty="0"/>
              <a:t>, depressive </a:t>
            </a:r>
            <a:r>
              <a:rPr lang="de-DE" dirty="0" err="1"/>
              <a:t>symptoms</a:t>
            </a:r>
            <a:r>
              <a:rPr lang="de-DE" dirty="0" smtClean="0"/>
              <a:t>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From Loss to Loneliness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001468" y="3853539"/>
            <a:ext cx="6215743" cy="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55601" y="397367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687268" y="2884710"/>
            <a:ext cx="0" cy="827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40954" y="2504881"/>
            <a:ext cx="96853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Baseline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533324" y="2884710"/>
            <a:ext cx="0" cy="827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88348" y="2498866"/>
            <a:ext cx="750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Death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817838" y="2895207"/>
            <a:ext cx="0" cy="827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15068" y="2498866"/>
            <a:ext cx="1115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</a:t>
            </a:r>
            <a:r>
              <a:rPr lang="de-DE" dirty="0" smtClean="0"/>
              <a:t>ollow-</a:t>
            </a:r>
            <a:r>
              <a:rPr lang="de-DE" dirty="0" err="1" smtClean="0"/>
              <a:t>up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429789" y="3963173"/>
            <a:ext cx="15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… 6 </a:t>
            </a:r>
            <a:r>
              <a:rPr lang="de-DE" dirty="0" err="1" smtClean="0"/>
              <a:t>months</a:t>
            </a:r>
            <a:r>
              <a:rPr lang="de-DE" dirty="0" smtClean="0"/>
              <a:t> …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65945" y="3973670"/>
            <a:ext cx="1662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… 31 </a:t>
            </a:r>
            <a:r>
              <a:rPr lang="de-DE" dirty="0" err="1" smtClean="0"/>
              <a:t>months</a:t>
            </a:r>
            <a:r>
              <a:rPr lang="de-DE" dirty="0" smtClean="0"/>
              <a:t> … 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687268" y="3796389"/>
            <a:ext cx="0" cy="1201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533324" y="3797951"/>
            <a:ext cx="0" cy="1201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817838" y="3797951"/>
            <a:ext cx="0" cy="1201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2910727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endParaRPr 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Lives of Older Couples (CLOC) </a:t>
            </a:r>
            <a:r>
              <a:rPr lang="en-US" dirty="0" smtClean="0">
                <a:solidFill>
                  <a:schemeClr val="bg1"/>
                </a:solidFill>
              </a:rPr>
              <a:t>study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Baseline: married couples, 65 years or older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err="1" smtClean="0">
                <a:solidFill>
                  <a:schemeClr val="bg1"/>
                </a:solidFill>
              </a:rPr>
              <a:t>Bereaved</a:t>
            </a:r>
            <a:r>
              <a:rPr lang="de-DE" dirty="0" smtClean="0">
                <a:solidFill>
                  <a:schemeClr val="bg1"/>
                </a:solidFill>
              </a:rPr>
              <a:t>: N=241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Controls: N=274 (still-</a:t>
            </a:r>
            <a:r>
              <a:rPr lang="de-DE" dirty="0" err="1" smtClean="0">
                <a:solidFill>
                  <a:schemeClr val="bg1"/>
                </a:solidFill>
              </a:rPr>
              <a:t>married</a:t>
            </a:r>
            <a:r>
              <a:rPr lang="de-DE" dirty="0" smtClean="0">
                <a:solidFill>
                  <a:schemeClr val="bg1"/>
                </a:solidFill>
              </a:rPr>
              <a:t>)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Baseline</a:t>
            </a:r>
            <a:r>
              <a:rPr lang="de-DE" dirty="0">
                <a:solidFill>
                  <a:schemeClr val="bg1"/>
                </a:solidFill>
              </a:rPr>
              <a:t>: </a:t>
            </a:r>
            <a:r>
              <a:rPr lang="de-DE" dirty="0" err="1">
                <a:solidFill>
                  <a:schemeClr val="bg1"/>
                </a:solidFill>
              </a:rPr>
              <a:t>no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differences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between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bereaved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and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control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participants</a:t>
            </a:r>
            <a:r>
              <a:rPr lang="de-DE" dirty="0">
                <a:solidFill>
                  <a:schemeClr val="bg1"/>
                </a:solidFill>
              </a:rPr>
              <a:t> (</a:t>
            </a:r>
            <a:r>
              <a:rPr lang="de-DE" dirty="0" err="1">
                <a:solidFill>
                  <a:schemeClr val="bg1"/>
                </a:solidFill>
              </a:rPr>
              <a:t>age</a:t>
            </a:r>
            <a:r>
              <a:rPr lang="de-DE" dirty="0">
                <a:solidFill>
                  <a:schemeClr val="bg1"/>
                </a:solidFill>
              </a:rPr>
              <a:t>, </a:t>
            </a:r>
            <a:r>
              <a:rPr lang="de-DE" dirty="0" err="1">
                <a:solidFill>
                  <a:schemeClr val="bg1"/>
                </a:solidFill>
              </a:rPr>
              <a:t>sex</a:t>
            </a:r>
            <a:r>
              <a:rPr lang="de-DE" dirty="0">
                <a:solidFill>
                  <a:schemeClr val="bg1"/>
                </a:solidFill>
              </a:rPr>
              <a:t>, depressive </a:t>
            </a:r>
            <a:r>
              <a:rPr lang="de-DE" dirty="0" err="1">
                <a:solidFill>
                  <a:schemeClr val="bg1"/>
                </a:solidFill>
              </a:rPr>
              <a:t>symptoms</a:t>
            </a:r>
            <a:r>
              <a:rPr lang="de-DE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Loss to Loneliness</a:t>
            </a: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001468" y="3853539"/>
            <a:ext cx="6215743" cy="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55601" y="397367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687268" y="2884710"/>
            <a:ext cx="0" cy="827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33324" y="2884710"/>
            <a:ext cx="0" cy="827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88348" y="2498866"/>
            <a:ext cx="750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Death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817838" y="2895207"/>
            <a:ext cx="0" cy="827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15068" y="2498866"/>
            <a:ext cx="11151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F</a:t>
            </a:r>
            <a:r>
              <a:rPr lang="de-DE" dirty="0" smtClean="0"/>
              <a:t>ollow-</a:t>
            </a:r>
            <a:r>
              <a:rPr lang="de-DE" dirty="0" err="1" smtClean="0"/>
              <a:t>up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429789" y="3963173"/>
            <a:ext cx="15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… 6 </a:t>
            </a:r>
            <a:r>
              <a:rPr lang="de-DE" dirty="0" err="1" smtClean="0"/>
              <a:t>months</a:t>
            </a:r>
            <a:r>
              <a:rPr lang="de-DE" dirty="0" smtClean="0"/>
              <a:t> …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65945" y="3973670"/>
            <a:ext cx="1662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… 31 </a:t>
            </a:r>
            <a:r>
              <a:rPr lang="de-DE" dirty="0" err="1" smtClean="0"/>
              <a:t>months</a:t>
            </a:r>
            <a:r>
              <a:rPr lang="de-DE" dirty="0" smtClean="0"/>
              <a:t> … 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687268" y="3796389"/>
            <a:ext cx="0" cy="1201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533324" y="3797951"/>
            <a:ext cx="0" cy="1201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817838" y="3797951"/>
            <a:ext cx="0" cy="1201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2965639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Results</a:t>
            </a:r>
            <a:r>
              <a:rPr lang="de-DE" dirty="0" smtClean="0"/>
              <a:t> I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Loss to Loneliness</a:t>
            </a:r>
            <a:endParaRPr lang="en-US" dirty="0"/>
          </a:p>
        </p:txBody>
      </p:sp>
      <p:pic>
        <p:nvPicPr>
          <p:cNvPr id="5122" name="Picture 2" descr="C:\Users\u0097060\Dropbox\Research\My Papers\8 CLOC bereavement\3. JAbnPsy\Figures\Figure1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4661" y="1424239"/>
            <a:ext cx="5635625" cy="479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376794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Results</a:t>
            </a:r>
            <a:r>
              <a:rPr lang="de-DE" dirty="0" smtClean="0"/>
              <a:t> II: </a:t>
            </a:r>
            <a:r>
              <a:rPr lang="de-DE" dirty="0" err="1" smtClean="0"/>
              <a:t>common</a:t>
            </a:r>
            <a:r>
              <a:rPr lang="de-DE" dirty="0" smtClean="0"/>
              <a:t> </a:t>
            </a:r>
            <a:r>
              <a:rPr lang="de-DE" dirty="0" err="1" smtClean="0"/>
              <a:t>cause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Loss to Loneliness</a:t>
            </a:r>
            <a:endParaRPr lang="en-US" dirty="0"/>
          </a:p>
        </p:txBody>
      </p:sp>
      <p:pic>
        <p:nvPicPr>
          <p:cNvPr id="6147" name="Picture 3" descr="C:\Users\u0097060\Dropbox\Research\My Papers\8 CLOC bereavement\3. JAbnPsy\Figures\Figure2H0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138" y="1302782"/>
            <a:ext cx="8309757" cy="414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1004" y="5252039"/>
            <a:ext cx="26965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ym typeface="Symbol"/>
              </a:rPr>
              <a:t>Model fit:</a:t>
            </a:r>
            <a:endParaRPr lang="en-US" dirty="0" smtClean="0">
              <a:sym typeface="Symbol"/>
            </a:endParaRPr>
          </a:p>
          <a:p>
            <a:r>
              <a:rPr lang="en-US" i="1" dirty="0" smtClean="0">
                <a:sym typeface="Symbol"/>
              </a:rPr>
              <a:t></a:t>
            </a:r>
            <a:r>
              <a:rPr lang="en-US" dirty="0" smtClean="0"/>
              <a:t>²</a:t>
            </a:r>
            <a:r>
              <a:rPr lang="de-DE" dirty="0" smtClean="0"/>
              <a:t>= 288.7, </a:t>
            </a:r>
            <a:r>
              <a:rPr lang="de-DE" i="1" dirty="0" smtClean="0"/>
              <a:t>df</a:t>
            </a:r>
            <a:r>
              <a:rPr lang="de-DE" dirty="0" smtClean="0"/>
              <a:t> = 54, </a:t>
            </a:r>
            <a:r>
              <a:rPr lang="de-DE" i="1" dirty="0" smtClean="0"/>
              <a:t>p</a:t>
            </a:r>
            <a:r>
              <a:rPr lang="de-DE" dirty="0" smtClean="0"/>
              <a:t> &lt; .001</a:t>
            </a:r>
            <a:br>
              <a:rPr lang="de-DE" dirty="0" smtClean="0"/>
            </a:br>
            <a:r>
              <a:rPr lang="de-DE" dirty="0" smtClean="0"/>
              <a:t>RMSEA = .09, CFI = .90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77353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II: alternative </a:t>
            </a:r>
            <a:r>
              <a:rPr lang="de-DE" dirty="0" err="1" smtClean="0"/>
              <a:t>model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Loss to Loneliness</a:t>
            </a:r>
            <a:endParaRPr lang="en-US" dirty="0"/>
          </a:p>
        </p:txBody>
      </p:sp>
      <p:pic>
        <p:nvPicPr>
          <p:cNvPr id="6146" name="Picture 2" descr="C:\Users\u0097060\Dropbox\Research\My Papers\8 CLOC bereavement\3. JAbnPsy\Figures\Figure2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088" y="1293293"/>
            <a:ext cx="8349712" cy="416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995059" y="1469566"/>
            <a:ext cx="705907" cy="740231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u0097060\Dropbox\Research\My Papers\8 CLOC bereavement\3. JAbnPsy\Figures\Figure1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107" y="1299940"/>
            <a:ext cx="1921426" cy="163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18731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II: alternative </a:t>
            </a:r>
            <a:r>
              <a:rPr lang="de-DE" dirty="0" err="1" smtClean="0"/>
              <a:t>model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Loss to Loneliness</a:t>
            </a:r>
            <a:endParaRPr lang="en-US" dirty="0"/>
          </a:p>
        </p:txBody>
      </p:sp>
      <p:pic>
        <p:nvPicPr>
          <p:cNvPr id="6146" name="Picture 2" descr="C:\Users\u0097060\Dropbox\Research\My Papers\8 CLOC bereavement\3. JAbnPsy\Figures\Figure2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088" y="1293293"/>
            <a:ext cx="8349712" cy="416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55505" y="5252039"/>
            <a:ext cx="3148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Model comparison:</a:t>
            </a:r>
          </a:p>
          <a:p>
            <a:r>
              <a:rPr lang="en-US" i="1" dirty="0" smtClean="0">
                <a:sym typeface="Symbol"/>
              </a:rPr>
              <a:t></a:t>
            </a:r>
            <a:r>
              <a:rPr lang="en-US" dirty="0" smtClean="0"/>
              <a:t>²</a:t>
            </a:r>
            <a:r>
              <a:rPr lang="en-US" baseline="-25000" dirty="0" smtClean="0"/>
              <a:t>diff </a:t>
            </a:r>
            <a:r>
              <a:rPr lang="de-DE" dirty="0" smtClean="0"/>
              <a:t>= 124.69, </a:t>
            </a:r>
            <a:r>
              <a:rPr lang="de-DE" i="1" dirty="0" err="1" smtClean="0"/>
              <a:t>df</a:t>
            </a:r>
            <a:r>
              <a:rPr lang="en-US" baseline="-25000" dirty="0" smtClean="0"/>
              <a:t>diff</a:t>
            </a:r>
            <a:r>
              <a:rPr lang="de-DE" dirty="0" smtClean="0"/>
              <a:t> = 6, p </a:t>
            </a:r>
            <a:r>
              <a:rPr lang="de-DE" dirty="0"/>
              <a:t>&lt; .001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1004" y="5252039"/>
            <a:ext cx="26965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ym typeface="Symbol"/>
              </a:rPr>
              <a:t>Model fit:</a:t>
            </a:r>
            <a:endParaRPr lang="en-US" dirty="0" smtClean="0">
              <a:sym typeface="Symbol"/>
            </a:endParaRPr>
          </a:p>
          <a:p>
            <a:r>
              <a:rPr lang="en-US" i="1" dirty="0">
                <a:sym typeface="Symbol"/>
              </a:rPr>
              <a:t></a:t>
            </a:r>
            <a:r>
              <a:rPr lang="en-US" dirty="0"/>
              <a:t>²</a:t>
            </a:r>
            <a:r>
              <a:rPr lang="de-DE" dirty="0"/>
              <a:t>= 171.4, </a:t>
            </a:r>
            <a:r>
              <a:rPr lang="de-DE" i="1" dirty="0" err="1"/>
              <a:t>df</a:t>
            </a:r>
            <a:r>
              <a:rPr lang="de-DE" dirty="0"/>
              <a:t> = 58, </a:t>
            </a:r>
            <a:r>
              <a:rPr lang="de-DE" i="1" dirty="0"/>
              <a:t>p</a:t>
            </a:r>
            <a:r>
              <a:rPr lang="de-DE" dirty="0"/>
              <a:t> &lt; .001</a:t>
            </a:r>
            <a:br>
              <a:rPr lang="de-DE" dirty="0"/>
            </a:br>
            <a:r>
              <a:rPr lang="de-DE" dirty="0"/>
              <a:t>RMSEA = .07, CFI = .95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24938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III: Network </a:t>
            </a:r>
            <a:r>
              <a:rPr lang="de-DE" dirty="0" err="1" smtClean="0"/>
              <a:t>model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Loss to Loneliness</a:t>
            </a:r>
            <a:endParaRPr lang="en-US" dirty="0"/>
          </a:p>
        </p:txBody>
      </p:sp>
      <p:pic>
        <p:nvPicPr>
          <p:cNvPr id="12290" name="Picture 2" descr="C:\Users\u0097060\Dropbox\Research\My Papers\8 CLOC bereavement\3. JAbnPsy\Figures\Figure3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153" y="1236077"/>
            <a:ext cx="5389562" cy="493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4337160" y="3008947"/>
            <a:ext cx="581024" cy="58102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75565" y="1518705"/>
            <a:ext cx="30341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 err="1" smtClean="0">
                <a:sym typeface="Symbol"/>
              </a:rPr>
              <a:t>Ising</a:t>
            </a:r>
            <a:r>
              <a:rPr lang="de-DE" dirty="0" smtClean="0">
                <a:sym typeface="Symbol"/>
              </a:rPr>
              <a:t> Model (</a:t>
            </a:r>
            <a:r>
              <a:rPr lang="de-DE" dirty="0" err="1" smtClean="0">
                <a:sym typeface="Symbol"/>
              </a:rPr>
              <a:t>binary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data</a:t>
            </a:r>
            <a:r>
              <a:rPr lang="de-DE" dirty="0" smtClean="0">
                <a:sym typeface="Symbol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sym typeface="Symbol"/>
              </a:rPr>
              <a:t>"Partial </a:t>
            </a:r>
            <a:r>
              <a:rPr lang="de-DE" dirty="0" err="1" smtClean="0">
                <a:sym typeface="Symbol"/>
              </a:rPr>
              <a:t>correlations</a:t>
            </a:r>
            <a:r>
              <a:rPr lang="de-DE" dirty="0" smtClean="0">
                <a:sym typeface="Symbol"/>
              </a:rPr>
              <a:t>"</a:t>
            </a:r>
          </a:p>
          <a:p>
            <a:pPr marL="285750" indent="-285750">
              <a:buFontTx/>
              <a:buChar char="-"/>
            </a:pPr>
            <a:r>
              <a:rPr lang="de-DE" dirty="0" err="1" smtClean="0">
                <a:sym typeface="Symbol"/>
              </a:rPr>
              <a:t>Conservative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estimation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of</a:t>
            </a:r>
            <a:r>
              <a:rPr lang="de-DE" dirty="0" smtClean="0">
                <a:sym typeface="Symbol"/>
              </a:rPr>
              <a:t> </a:t>
            </a:r>
            <a:br>
              <a:rPr lang="de-DE" dirty="0" smtClean="0">
                <a:sym typeface="Symbol"/>
              </a:rPr>
            </a:br>
            <a:r>
              <a:rPr lang="de-DE" dirty="0" err="1" smtClean="0">
                <a:sym typeface="Symbol"/>
              </a:rPr>
              <a:t>edges</a:t>
            </a:r>
            <a:r>
              <a:rPr lang="de-DE" dirty="0" smtClean="0">
                <a:sym typeface="Symbol"/>
              </a:rPr>
              <a:t> due </a:t>
            </a:r>
            <a:r>
              <a:rPr lang="de-DE" dirty="0" err="1" smtClean="0">
                <a:sym typeface="Symbol"/>
              </a:rPr>
              <a:t>to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penalization</a:t>
            </a:r>
            <a:r>
              <a:rPr lang="de-DE" dirty="0" smtClean="0">
                <a:sym typeface="Symbol"/>
              </a:rPr>
              <a:t> </a:t>
            </a:r>
            <a:br>
              <a:rPr lang="de-DE" dirty="0" smtClean="0">
                <a:sym typeface="Symbol"/>
              </a:rPr>
            </a:br>
            <a:r>
              <a:rPr lang="de-DE" dirty="0" smtClean="0">
                <a:sym typeface="Symbol"/>
              </a:rPr>
              <a:t>(</a:t>
            </a:r>
            <a:r>
              <a:rPr lang="de-DE" dirty="0" err="1" smtClean="0">
                <a:sym typeface="Symbol"/>
              </a:rPr>
              <a:t>lasso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based</a:t>
            </a:r>
            <a:r>
              <a:rPr lang="de-DE" dirty="0" smtClean="0">
                <a:sym typeface="Symbol"/>
              </a:rPr>
              <a:t> on EBIC)</a:t>
            </a:r>
          </a:p>
          <a:p>
            <a:pPr marL="285750" indent="-285750">
              <a:buFontTx/>
              <a:buChar char="-"/>
            </a:pPr>
            <a:r>
              <a:rPr lang="de-DE" dirty="0" err="1" smtClean="0">
                <a:sym typeface="Symbol"/>
              </a:rPr>
              <a:t>Fruchterman-Reingold</a:t>
            </a:r>
            <a:r>
              <a:rPr lang="de-DE" dirty="0" smtClean="0">
                <a:sym typeface="Symbol"/>
              </a:rPr>
              <a:t> </a:t>
            </a:r>
            <a:br>
              <a:rPr lang="de-DE" dirty="0" smtClean="0">
                <a:sym typeface="Symbol"/>
              </a:rPr>
            </a:br>
            <a:r>
              <a:rPr lang="de-DE" dirty="0" err="1" smtClean="0">
                <a:sym typeface="Symbol"/>
              </a:rPr>
              <a:t>algorithm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for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visualization</a:t>
            </a:r>
            <a:endParaRPr lang="de-DE" dirty="0" smtClean="0">
              <a:sym typeface="Symbol"/>
            </a:endParaRP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45560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practices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Depression </a:t>
            </a:r>
            <a:r>
              <a:rPr lang="de-DE" dirty="0" err="1" smtClean="0"/>
              <a:t>understood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a latent variable </a:t>
            </a:r>
          </a:p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latent variable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assessing</a:t>
            </a:r>
            <a:r>
              <a:rPr lang="de-DE" dirty="0" smtClean="0"/>
              <a:t> </a:t>
            </a:r>
            <a:r>
              <a:rPr lang="de-DE" dirty="0" err="1" smtClean="0"/>
              <a:t>its</a:t>
            </a:r>
            <a:r>
              <a:rPr lang="de-DE" dirty="0" smtClean="0"/>
              <a:t> observable </a:t>
            </a:r>
            <a:r>
              <a:rPr lang="de-DE" dirty="0" err="1" smtClean="0"/>
              <a:t>indicators</a:t>
            </a:r>
            <a:endParaRPr lang="de-DE" dirty="0" smtClean="0"/>
          </a:p>
          <a:p>
            <a:pPr lvl="1"/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assess</a:t>
            </a:r>
            <a:r>
              <a:rPr lang="de-DE" dirty="0" smtClean="0"/>
              <a:t> </a:t>
            </a:r>
            <a:r>
              <a:rPr lang="de-DE" dirty="0" err="1" smtClean="0"/>
              <a:t>symptoms</a:t>
            </a:r>
            <a:r>
              <a:rPr lang="de-DE" dirty="0" smtClean="0"/>
              <a:t> such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sad</a:t>
            </a:r>
            <a:r>
              <a:rPr lang="de-DE" dirty="0" smtClean="0"/>
              <a:t> </a:t>
            </a:r>
            <a:r>
              <a:rPr lang="de-DE" dirty="0" err="1" smtClean="0"/>
              <a:t>mood</a:t>
            </a:r>
            <a:r>
              <a:rPr lang="de-DE" dirty="0" smtClean="0"/>
              <a:t>, </a:t>
            </a:r>
            <a:r>
              <a:rPr lang="de-DE" dirty="0" err="1" smtClean="0"/>
              <a:t>fatigue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insomnia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indicate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presence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underlying</a:t>
            </a:r>
            <a:r>
              <a:rPr lang="de-DE" dirty="0" smtClean="0"/>
              <a:t> </a:t>
            </a:r>
            <a:r>
              <a:rPr lang="de-DE" dirty="0" err="1" smtClean="0"/>
              <a:t>disorder</a:t>
            </a:r>
            <a:endParaRPr lang="de-DE" dirty="0" smtClean="0"/>
          </a:p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so </a:t>
            </a: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dirty="0" err="1" smtClean="0"/>
              <a:t>depression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common</a:t>
            </a:r>
            <a:r>
              <a:rPr lang="de-DE" dirty="0" smtClean="0"/>
              <a:t> </a:t>
            </a:r>
            <a:r>
              <a:rPr lang="de-DE" dirty="0" err="1" smtClean="0"/>
              <a:t>cause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symptoms</a:t>
            </a:r>
            <a:endParaRPr lang="de-DE" dirty="0" smtClean="0"/>
          </a:p>
          <a:p>
            <a:r>
              <a:rPr lang="de-DE" dirty="0" smtClean="0"/>
              <a:t>Symptom </a:t>
            </a:r>
            <a:r>
              <a:rPr lang="de-DE" dirty="0" err="1" smtClean="0"/>
              <a:t>sum-scores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people's</a:t>
            </a:r>
            <a:r>
              <a:rPr lang="de-DE" dirty="0" smtClean="0"/>
              <a:t> </a:t>
            </a:r>
            <a:r>
              <a:rPr lang="de-DE" dirty="0" err="1" smtClean="0"/>
              <a:t>position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latent variable</a:t>
            </a:r>
          </a:p>
          <a:p>
            <a:r>
              <a:rPr lang="de-DE" dirty="0" err="1" smtClean="0"/>
              <a:t>Cutoffs</a:t>
            </a:r>
            <a:r>
              <a:rPr lang="de-DE" dirty="0" smtClean="0"/>
              <a:t> on </a:t>
            </a:r>
            <a:r>
              <a:rPr lang="de-DE" dirty="0" err="1" smtClean="0"/>
              <a:t>sum-scores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distinguish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healthy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depressed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2741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smtClean="0"/>
              <a:t>III</a:t>
            </a:r>
            <a:r>
              <a:rPr lang="de-DE" dirty="0"/>
              <a:t>: Network </a:t>
            </a:r>
            <a:r>
              <a:rPr lang="de-DE" dirty="0" err="1" smtClean="0"/>
              <a:t>model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Loss to Loneliness</a:t>
            </a:r>
            <a:endParaRPr lang="en-US" dirty="0"/>
          </a:p>
        </p:txBody>
      </p:sp>
      <p:pic>
        <p:nvPicPr>
          <p:cNvPr id="12290" name="Picture 2" descr="C:\Users\u0097060\Dropbox\Research\My Papers\8 CLOC bereavement\3. JAbnPsy\Figures\Figure3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699" y="1237657"/>
            <a:ext cx="5389562" cy="493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606165" y="3743795"/>
            <a:ext cx="581024" cy="58102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8713" y="4153366"/>
            <a:ext cx="581024" cy="58102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92012" y="4867742"/>
            <a:ext cx="581024" cy="58102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330068" y="3015134"/>
            <a:ext cx="581024" cy="58102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77570" y="4520074"/>
            <a:ext cx="581024" cy="58102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20251" y="4110499"/>
            <a:ext cx="581024" cy="58102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75565" y="1518705"/>
            <a:ext cx="30341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 err="1" smtClean="0">
                <a:sym typeface="Symbol"/>
              </a:rPr>
              <a:t>Ising</a:t>
            </a:r>
            <a:r>
              <a:rPr lang="de-DE" dirty="0" smtClean="0">
                <a:sym typeface="Symbol"/>
              </a:rPr>
              <a:t> Model (</a:t>
            </a:r>
            <a:r>
              <a:rPr lang="de-DE" dirty="0" err="1" smtClean="0">
                <a:sym typeface="Symbol"/>
              </a:rPr>
              <a:t>binary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data</a:t>
            </a:r>
            <a:r>
              <a:rPr lang="de-DE" dirty="0" smtClean="0">
                <a:sym typeface="Symbol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sym typeface="Symbol"/>
              </a:rPr>
              <a:t>"Partial </a:t>
            </a:r>
            <a:r>
              <a:rPr lang="de-DE" dirty="0" err="1" smtClean="0">
                <a:sym typeface="Symbol"/>
              </a:rPr>
              <a:t>correlations</a:t>
            </a:r>
            <a:r>
              <a:rPr lang="de-DE" dirty="0" smtClean="0">
                <a:sym typeface="Symbol"/>
              </a:rPr>
              <a:t>"</a:t>
            </a:r>
          </a:p>
          <a:p>
            <a:pPr marL="285750" indent="-285750">
              <a:buFontTx/>
              <a:buChar char="-"/>
            </a:pPr>
            <a:r>
              <a:rPr lang="de-DE" dirty="0" err="1" smtClean="0">
                <a:sym typeface="Symbol"/>
              </a:rPr>
              <a:t>Conservative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estimation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of</a:t>
            </a:r>
            <a:r>
              <a:rPr lang="de-DE" dirty="0" smtClean="0">
                <a:sym typeface="Symbol"/>
              </a:rPr>
              <a:t> </a:t>
            </a:r>
            <a:br>
              <a:rPr lang="de-DE" dirty="0" smtClean="0">
                <a:sym typeface="Symbol"/>
              </a:rPr>
            </a:br>
            <a:r>
              <a:rPr lang="de-DE" dirty="0" err="1" smtClean="0">
                <a:sym typeface="Symbol"/>
              </a:rPr>
              <a:t>edges</a:t>
            </a:r>
            <a:r>
              <a:rPr lang="de-DE" dirty="0" smtClean="0">
                <a:sym typeface="Symbol"/>
              </a:rPr>
              <a:t> due </a:t>
            </a:r>
            <a:r>
              <a:rPr lang="de-DE" dirty="0" err="1" smtClean="0">
                <a:sym typeface="Symbol"/>
              </a:rPr>
              <a:t>to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penalization</a:t>
            </a:r>
            <a:r>
              <a:rPr lang="de-DE" dirty="0" smtClean="0">
                <a:sym typeface="Symbol"/>
              </a:rPr>
              <a:t> </a:t>
            </a:r>
            <a:br>
              <a:rPr lang="de-DE" dirty="0" smtClean="0">
                <a:sym typeface="Symbol"/>
              </a:rPr>
            </a:br>
            <a:r>
              <a:rPr lang="de-DE" dirty="0" smtClean="0">
                <a:sym typeface="Symbol"/>
              </a:rPr>
              <a:t>(</a:t>
            </a:r>
            <a:r>
              <a:rPr lang="de-DE" dirty="0" err="1" smtClean="0">
                <a:sym typeface="Symbol"/>
              </a:rPr>
              <a:t>lasso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based</a:t>
            </a:r>
            <a:r>
              <a:rPr lang="de-DE" dirty="0" smtClean="0">
                <a:sym typeface="Symbol"/>
              </a:rPr>
              <a:t> on EBIC)</a:t>
            </a:r>
          </a:p>
          <a:p>
            <a:pPr marL="285750" indent="-285750">
              <a:buFontTx/>
              <a:buChar char="-"/>
            </a:pPr>
            <a:r>
              <a:rPr lang="de-DE" dirty="0" err="1" smtClean="0">
                <a:sym typeface="Symbol"/>
              </a:rPr>
              <a:t>Fruchterman-Reingold</a:t>
            </a:r>
            <a:r>
              <a:rPr lang="de-DE" dirty="0" smtClean="0">
                <a:sym typeface="Symbol"/>
              </a:rPr>
              <a:t> </a:t>
            </a:r>
            <a:br>
              <a:rPr lang="de-DE" dirty="0" smtClean="0">
                <a:sym typeface="Symbol"/>
              </a:rPr>
            </a:br>
            <a:r>
              <a:rPr lang="de-DE" dirty="0" err="1" smtClean="0">
                <a:sym typeface="Symbol"/>
              </a:rPr>
              <a:t>algorithm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for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visualization</a:t>
            </a:r>
            <a:endParaRPr lang="de-DE" dirty="0" smtClean="0">
              <a:sym typeface="Symbol"/>
            </a:endParaRP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14" name="Picture 2" descr="C:\Users\u0097060\Dropbox\Research\My Papers\8 CLOC bereavement\3. JAbnPsy\Figures\Figure1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5715" y="4025350"/>
            <a:ext cx="2174648" cy="184937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80721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Bereavement </a:t>
            </a:r>
            <a:r>
              <a:rPr lang="en-GB" dirty="0" smtClean="0"/>
              <a:t>differentially </a:t>
            </a:r>
            <a:r>
              <a:rPr lang="en-GB" dirty="0"/>
              <a:t>impacts on </a:t>
            </a:r>
            <a:r>
              <a:rPr lang="en-GB" dirty="0" smtClean="0"/>
              <a:t>depression symptoms; common cause explanation problematic</a:t>
            </a:r>
          </a:p>
          <a:p>
            <a:pPr lvl="1"/>
            <a:r>
              <a:rPr lang="en-GB" dirty="0" smtClean="0"/>
              <a:t>In line with other research documenting "situation-symptom-congruence"</a:t>
            </a:r>
            <a:endParaRPr lang="en-GB" sz="1200" dirty="0" smtClean="0"/>
          </a:p>
          <a:p>
            <a:r>
              <a:rPr lang="en-GB" dirty="0" smtClean="0"/>
              <a:t>Sum-scores obfuscate important (dynamic) insights</a:t>
            </a:r>
          </a:p>
          <a:p>
            <a:r>
              <a:rPr lang="en-GB" dirty="0" smtClean="0"/>
              <a:t>Loneliness </a:t>
            </a:r>
            <a:r>
              <a:rPr lang="en-GB" dirty="0"/>
              <a:t>as </a:t>
            </a:r>
            <a:r>
              <a:rPr lang="en-GB" dirty="0" smtClean="0"/>
              <a:t>a gateway symptom; implications for intervention and prevention</a:t>
            </a:r>
          </a:p>
          <a:p>
            <a:r>
              <a:rPr lang="en-GB" dirty="0" smtClean="0"/>
              <a:t>DSM-3 and DSM-4 bereavement exclusion criterion</a:t>
            </a:r>
          </a:p>
          <a:p>
            <a:pPr lvl="1"/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Loss to Loneliness</a:t>
            </a:r>
            <a:endParaRPr lang="en-US"/>
          </a:p>
        </p:txBody>
      </p:sp>
      <p:pic>
        <p:nvPicPr>
          <p:cNvPr id="6" name="Picture 2" descr="C:\Users\u0097060\Dropbox\Research\My Papers\8 CLOC bereavement\3. JAbnPsy\Figures\Figure3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2814" y="4628777"/>
            <a:ext cx="2283976" cy="209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7186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questions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well does the network model describe the data?</a:t>
            </a:r>
          </a:p>
          <a:p>
            <a:r>
              <a:rPr lang="en-GB" dirty="0" smtClean="0"/>
              <a:t>Does the latent variable or the network model describe the data better?</a:t>
            </a:r>
          </a:p>
          <a:p>
            <a:r>
              <a:rPr lang="en-GB" dirty="0" smtClean="0"/>
              <a:t>How to use network model with highly skewed </a:t>
            </a:r>
            <a:r>
              <a:rPr lang="en-GB" dirty="0" err="1" smtClean="0"/>
              <a:t>polytomous</a:t>
            </a:r>
            <a:r>
              <a:rPr lang="en-GB" dirty="0" smtClean="0"/>
              <a:t> items?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Loss to Loneliness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0802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0097060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3941" y="455227"/>
            <a:ext cx="3993791" cy="5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mtClean="0"/>
              <a:t>Thank you</a:t>
            </a:r>
            <a:endParaRPr lang="en-US" dirty="0"/>
          </a:p>
        </p:txBody>
      </p:sp>
      <p:pic>
        <p:nvPicPr>
          <p:cNvPr id="6" name="B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286" y="4063330"/>
            <a:ext cx="1893984" cy="75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 4" descr=":FreieUniversitaetBerlinLogo200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277" y="2972080"/>
            <a:ext cx="2302172" cy="60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5" descr="nimh_logo_transpar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3161" y="1772953"/>
            <a:ext cx="1371625" cy="1002524"/>
          </a:xfrm>
          <a:prstGeom prst="rect">
            <a:avLst/>
          </a:prstGeom>
        </p:spPr>
      </p:pic>
      <p:pic>
        <p:nvPicPr>
          <p:cNvPr id="10" name="Bild 6" descr="um_sea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7462" y="3551894"/>
            <a:ext cx="1052571" cy="1013170"/>
          </a:xfrm>
          <a:prstGeom prst="rect">
            <a:avLst/>
          </a:prstGeom>
        </p:spPr>
      </p:pic>
      <p:pic>
        <p:nvPicPr>
          <p:cNvPr id="11" name="Bild 7" descr="DR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794" y="5259686"/>
            <a:ext cx="1341534" cy="975661"/>
          </a:xfrm>
          <a:prstGeom prst="rect">
            <a:avLst/>
          </a:prstGeom>
        </p:spPr>
      </p:pic>
      <p:pic>
        <p:nvPicPr>
          <p:cNvPr id="12" name="Bild 8" descr="dfg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4395" y="5332494"/>
            <a:ext cx="1931739" cy="830044"/>
          </a:xfrm>
          <a:prstGeom prst="rect">
            <a:avLst/>
          </a:prstGeom>
        </p:spPr>
      </p:pic>
      <p:pic>
        <p:nvPicPr>
          <p:cNvPr id="13" name="Bild 9" descr="KU_Leuven_&amp;_LFT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802" y="1741253"/>
            <a:ext cx="2226386" cy="794897"/>
          </a:xfrm>
          <a:prstGeom prst="rect">
            <a:avLst/>
          </a:prstGeom>
        </p:spPr>
      </p:pic>
      <p:sp>
        <p:nvSpPr>
          <p:cNvPr id="14" name="Textfeld 2"/>
          <p:cNvSpPr txBox="1"/>
          <p:nvPr/>
        </p:nvSpPr>
        <p:spPr>
          <a:xfrm>
            <a:off x="9211733" y="1320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51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practices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Consequences</a:t>
            </a:r>
            <a:r>
              <a:rPr lang="de-DE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Depression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studied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homogeneous</a:t>
            </a:r>
            <a:r>
              <a:rPr lang="de-DE" dirty="0"/>
              <a:t>, </a:t>
            </a:r>
            <a:r>
              <a:rPr lang="de-DE" dirty="0" err="1"/>
              <a:t>discrete</a:t>
            </a:r>
            <a:r>
              <a:rPr lang="de-DE" dirty="0"/>
              <a:t> </a:t>
            </a:r>
            <a:r>
              <a:rPr lang="de-DE" dirty="0" err="1"/>
              <a:t>diagnostic</a:t>
            </a:r>
            <a:r>
              <a:rPr lang="de-DE" dirty="0"/>
              <a:t> </a:t>
            </a:r>
            <a:r>
              <a:rPr lang="de-DE" dirty="0" err="1"/>
              <a:t>category</a:t>
            </a:r>
            <a:r>
              <a:rPr lang="de-DE" dirty="0"/>
              <a:t> ("genes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depression</a:t>
            </a:r>
            <a:r>
              <a:rPr lang="de-DE" dirty="0"/>
              <a:t>", "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factors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depression</a:t>
            </a:r>
            <a:r>
              <a:rPr lang="de-DE" dirty="0"/>
              <a:t>")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Symptoms </a:t>
            </a:r>
            <a:r>
              <a:rPr lang="de-DE" dirty="0" err="1"/>
              <a:t>modeled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passive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interchangeable</a:t>
            </a:r>
            <a:r>
              <a:rPr lang="de-DE" dirty="0"/>
              <a:t> </a:t>
            </a:r>
            <a:r>
              <a:rPr lang="de-DE" dirty="0" err="1" smtClean="0"/>
              <a:t>indicators</a:t>
            </a:r>
            <a:endParaRPr lang="de-DE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 err="1" smtClean="0"/>
              <a:t>Reciprocal</a:t>
            </a:r>
            <a:r>
              <a:rPr lang="de-DE" dirty="0" smtClean="0"/>
              <a:t> </a:t>
            </a:r>
            <a:r>
              <a:rPr lang="de-DE" dirty="0" err="1" smtClean="0"/>
              <a:t>interactions</a:t>
            </a:r>
            <a:r>
              <a:rPr lang="de-DE" dirty="0" smtClean="0"/>
              <a:t> </a:t>
            </a:r>
            <a:r>
              <a:rPr lang="de-DE" dirty="0" err="1" smtClean="0"/>
              <a:t>among</a:t>
            </a:r>
            <a:r>
              <a:rPr lang="de-DE" dirty="0" smtClean="0"/>
              <a:t> </a:t>
            </a:r>
            <a:r>
              <a:rPr lang="de-DE" dirty="0" err="1" smtClean="0"/>
              <a:t>symptoms</a:t>
            </a:r>
            <a:r>
              <a:rPr lang="de-DE" dirty="0" smtClean="0"/>
              <a:t> (</a:t>
            </a:r>
            <a:r>
              <a:rPr lang="de-DE" dirty="0" err="1" smtClean="0"/>
              <a:t>emotion</a:t>
            </a:r>
            <a:r>
              <a:rPr lang="de-DE" dirty="0" smtClean="0"/>
              <a:t> </a:t>
            </a:r>
            <a:r>
              <a:rPr lang="de-DE" dirty="0" err="1" smtClean="0"/>
              <a:t>dynamics</a:t>
            </a:r>
            <a:r>
              <a:rPr lang="de-DE" dirty="0" smtClean="0"/>
              <a:t>)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considered</a:t>
            </a:r>
            <a:r>
              <a:rPr lang="de-DE" dirty="0" smtClean="0"/>
              <a:t> irrelevant</a:t>
            </a:r>
          </a:p>
          <a:p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7766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practices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Consequences</a:t>
            </a:r>
            <a:r>
              <a:rPr lang="de-DE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>
                <a:solidFill>
                  <a:schemeClr val="accent2"/>
                </a:solidFill>
              </a:rPr>
              <a:t>Depression </a:t>
            </a:r>
            <a:r>
              <a:rPr lang="de-DE" dirty="0" err="1">
                <a:solidFill>
                  <a:schemeClr val="accent2"/>
                </a:solidFill>
              </a:rPr>
              <a:t>is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studied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as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homogeneous</a:t>
            </a:r>
            <a:r>
              <a:rPr lang="de-DE" dirty="0">
                <a:solidFill>
                  <a:schemeClr val="accent2"/>
                </a:solidFill>
              </a:rPr>
              <a:t>, </a:t>
            </a:r>
            <a:r>
              <a:rPr lang="de-DE" dirty="0" err="1">
                <a:solidFill>
                  <a:schemeClr val="accent2"/>
                </a:solidFill>
              </a:rPr>
              <a:t>discrete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diagnostic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category</a:t>
            </a:r>
            <a:r>
              <a:rPr lang="de-DE" dirty="0">
                <a:solidFill>
                  <a:schemeClr val="accent2"/>
                </a:solidFill>
              </a:rPr>
              <a:t> ("genes </a:t>
            </a:r>
            <a:r>
              <a:rPr lang="de-DE" dirty="0" err="1">
                <a:solidFill>
                  <a:schemeClr val="accent2"/>
                </a:solidFill>
              </a:rPr>
              <a:t>for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depression</a:t>
            </a:r>
            <a:r>
              <a:rPr lang="de-DE" dirty="0">
                <a:solidFill>
                  <a:schemeClr val="accent2"/>
                </a:solidFill>
              </a:rPr>
              <a:t>", "</a:t>
            </a:r>
            <a:r>
              <a:rPr lang="de-DE" dirty="0" err="1">
                <a:solidFill>
                  <a:schemeClr val="accent2"/>
                </a:solidFill>
              </a:rPr>
              <a:t>risk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factors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for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depression</a:t>
            </a:r>
            <a:r>
              <a:rPr lang="de-DE" dirty="0">
                <a:solidFill>
                  <a:schemeClr val="accent2"/>
                </a:solidFill>
              </a:rPr>
              <a:t>")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Symptoms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modeled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as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passive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interchangeable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indicators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Reciprocal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interactions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among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symptoms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(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emotion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dynamics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)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are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considered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irrelevant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de-DE" dirty="0" smtClean="0"/>
              <a:t>This </a:t>
            </a:r>
            <a:r>
              <a:rPr lang="de-DE" dirty="0" err="1" smtClean="0"/>
              <a:t>contrasts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evidence</a:t>
            </a:r>
            <a:r>
              <a:rPr lang="de-DE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1,030 unique depression symptom profiles identified in 3,703 depressed patients </a:t>
            </a:r>
            <a:r>
              <a:rPr lang="en-US" dirty="0" smtClean="0">
                <a:solidFill>
                  <a:schemeClr val="accent2"/>
                </a:solidFill>
              </a:rPr>
              <a:t>	</a:t>
            </a:r>
          </a:p>
          <a:p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4630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practices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Consequences</a:t>
            </a:r>
            <a:r>
              <a:rPr lang="de-DE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Depression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is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studied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as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homogeneous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discrete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diagnostic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category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("genes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depression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", "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risk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factors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depression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")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>
                <a:solidFill>
                  <a:schemeClr val="accent2"/>
                </a:solidFill>
              </a:rPr>
              <a:t>Symptoms </a:t>
            </a:r>
            <a:r>
              <a:rPr lang="de-DE" dirty="0" err="1">
                <a:solidFill>
                  <a:schemeClr val="accent2"/>
                </a:solidFill>
              </a:rPr>
              <a:t>modeled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as</a:t>
            </a:r>
            <a:r>
              <a:rPr lang="de-DE" dirty="0">
                <a:solidFill>
                  <a:schemeClr val="accent2"/>
                </a:solidFill>
              </a:rPr>
              <a:t> passive </a:t>
            </a:r>
            <a:r>
              <a:rPr lang="de-DE" dirty="0" err="1">
                <a:solidFill>
                  <a:schemeClr val="accent2"/>
                </a:solidFill>
              </a:rPr>
              <a:t>and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interchangeable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indicators</a:t>
            </a:r>
            <a:endParaRPr lang="de-DE" dirty="0">
              <a:solidFill>
                <a:schemeClr val="accent2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Reciprocal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interactions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among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symptoms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(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emotion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dynamics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)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are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considered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irrelevant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de-DE" dirty="0" smtClean="0"/>
              <a:t>This </a:t>
            </a:r>
            <a:r>
              <a:rPr lang="de-DE" dirty="0" err="1" smtClean="0"/>
              <a:t>contrasts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evidence</a:t>
            </a:r>
            <a:r>
              <a:rPr lang="de-DE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1,030 unique depression symptom profiles identified in 3,703 depressed patients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>
                <a:solidFill>
                  <a:schemeClr val="accent2"/>
                </a:solidFill>
              </a:rPr>
              <a:t>MD </a:t>
            </a:r>
            <a:r>
              <a:rPr lang="de-DE" dirty="0" err="1" smtClean="0">
                <a:solidFill>
                  <a:schemeClr val="accent2"/>
                </a:solidFill>
              </a:rPr>
              <a:t>symptoms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differ</a:t>
            </a:r>
            <a:r>
              <a:rPr lang="de-DE" dirty="0">
                <a:solidFill>
                  <a:schemeClr val="accent2"/>
                </a:solidFill>
              </a:rPr>
              <a:t> in </a:t>
            </a:r>
            <a:r>
              <a:rPr lang="de-DE" dirty="0" err="1">
                <a:solidFill>
                  <a:schemeClr val="accent2"/>
                </a:solidFill>
              </a:rPr>
              <a:t>their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risk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factors</a:t>
            </a:r>
            <a:r>
              <a:rPr lang="de-DE" dirty="0" smtClean="0">
                <a:solidFill>
                  <a:schemeClr val="accent2"/>
                </a:solidFill>
              </a:rPr>
              <a:t>, </a:t>
            </a:r>
            <a:r>
              <a:rPr lang="de-DE" dirty="0" err="1" smtClean="0">
                <a:solidFill>
                  <a:schemeClr val="accent2"/>
                </a:solidFill>
              </a:rPr>
              <a:t>impact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>
                <a:solidFill>
                  <a:schemeClr val="accent2"/>
                </a:solidFill>
              </a:rPr>
              <a:t>on </a:t>
            </a:r>
            <a:r>
              <a:rPr lang="de-DE" dirty="0" err="1" smtClean="0">
                <a:solidFill>
                  <a:schemeClr val="accent2"/>
                </a:solidFill>
              </a:rPr>
              <a:t>impairment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of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functioning</a:t>
            </a:r>
            <a:r>
              <a:rPr lang="de-DE" dirty="0" smtClean="0">
                <a:solidFill>
                  <a:schemeClr val="accent2"/>
                </a:solidFill>
              </a:rPr>
              <a:t>, </a:t>
            </a:r>
            <a:r>
              <a:rPr lang="de-DE" dirty="0" err="1" smtClean="0">
                <a:solidFill>
                  <a:schemeClr val="accent2"/>
                </a:solidFill>
              </a:rPr>
              <a:t>and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biological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markers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endParaRPr lang="de-DE" dirty="0" smtClean="0">
              <a:solidFill>
                <a:schemeClr val="accent2"/>
              </a:solidFill>
            </a:endParaRPr>
          </a:p>
          <a:p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926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practices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Consequences</a:t>
            </a:r>
            <a:r>
              <a:rPr lang="de-DE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Depression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is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studied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as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homogeneous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discrete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diagnostic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category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("genes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depression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", "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risk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factors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depression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")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Symptoms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modeled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as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passive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interchangeable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indicators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de-DE" dirty="0" err="1" smtClean="0">
                <a:solidFill>
                  <a:schemeClr val="accent2"/>
                </a:solidFill>
              </a:rPr>
              <a:t>Reciprocal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interactions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among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symptoms</a:t>
            </a:r>
            <a:r>
              <a:rPr lang="de-DE" dirty="0" smtClean="0">
                <a:solidFill>
                  <a:schemeClr val="accent2"/>
                </a:solidFill>
              </a:rPr>
              <a:t> (</a:t>
            </a:r>
            <a:r>
              <a:rPr lang="de-DE" dirty="0" err="1" smtClean="0">
                <a:solidFill>
                  <a:schemeClr val="accent2"/>
                </a:solidFill>
              </a:rPr>
              <a:t>emotion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dynamics</a:t>
            </a:r>
            <a:r>
              <a:rPr lang="de-DE" dirty="0" smtClean="0">
                <a:solidFill>
                  <a:schemeClr val="accent2"/>
                </a:solidFill>
              </a:rPr>
              <a:t>) </a:t>
            </a:r>
            <a:r>
              <a:rPr lang="de-DE" dirty="0" err="1" smtClean="0">
                <a:solidFill>
                  <a:schemeClr val="accent2"/>
                </a:solidFill>
              </a:rPr>
              <a:t>are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considered</a:t>
            </a:r>
            <a:r>
              <a:rPr lang="de-DE" dirty="0">
                <a:solidFill>
                  <a:schemeClr val="accent2"/>
                </a:solidFill>
              </a:rPr>
              <a:t> irrelevant</a:t>
            </a:r>
            <a:endParaRPr lang="de-DE" dirty="0" smtClean="0">
              <a:solidFill>
                <a:schemeClr val="accent2"/>
              </a:solidFill>
            </a:endParaRPr>
          </a:p>
          <a:p>
            <a:r>
              <a:rPr lang="de-DE" dirty="0" smtClean="0"/>
              <a:t>This </a:t>
            </a:r>
            <a:r>
              <a:rPr lang="de-DE" dirty="0" err="1" smtClean="0"/>
              <a:t>contrasts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evidence</a:t>
            </a:r>
            <a:r>
              <a:rPr lang="de-DE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1,030 unique depression symptom profiles identified in 3,703 depressed patients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MD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symptoms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differ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in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their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risk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factors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impact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on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impairment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functioning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biological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markers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>
                <a:solidFill>
                  <a:schemeClr val="accent2"/>
                </a:solidFill>
              </a:rPr>
              <a:t>MD </a:t>
            </a:r>
            <a:r>
              <a:rPr lang="de-DE" dirty="0" err="1" smtClean="0">
                <a:solidFill>
                  <a:schemeClr val="accent2"/>
                </a:solidFill>
              </a:rPr>
              <a:t>symptoms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organized</a:t>
            </a:r>
            <a:r>
              <a:rPr lang="de-DE" dirty="0" smtClean="0">
                <a:solidFill>
                  <a:schemeClr val="accent2"/>
                </a:solidFill>
              </a:rPr>
              <a:t> in </a:t>
            </a:r>
            <a:r>
              <a:rPr lang="de-DE" dirty="0" err="1" smtClean="0">
                <a:solidFill>
                  <a:schemeClr val="accent2"/>
                </a:solidFill>
              </a:rPr>
              <a:t>dynamic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networks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of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causal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influences</a:t>
            </a:r>
            <a:endParaRPr lang="de-DE" dirty="0">
              <a:solidFill>
                <a:schemeClr val="accent2"/>
              </a:solidFill>
            </a:endParaRPr>
          </a:p>
          <a:p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0008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Untertitel 17"/>
          <p:cNvSpPr>
            <a:spLocks noGrp="1"/>
          </p:cNvSpPr>
          <p:nvPr>
            <p:ph type="subTitle" idx="1"/>
          </p:nvPr>
        </p:nvSpPr>
        <p:spPr>
          <a:xfrm>
            <a:off x="1371600" y="1743738"/>
            <a:ext cx="6400800" cy="166237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From </a:t>
            </a:r>
            <a:r>
              <a:rPr lang="en-US" sz="2800" dirty="0">
                <a:solidFill>
                  <a:schemeClr val="tx1"/>
                </a:solidFill>
              </a:rPr>
              <a:t>Loss to Loneliness: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The </a:t>
            </a:r>
            <a:r>
              <a:rPr lang="en-US" sz="2800" dirty="0">
                <a:solidFill>
                  <a:schemeClr val="tx1"/>
                </a:solidFill>
              </a:rPr>
              <a:t>Relationship Between Bereavement and Depressive </a:t>
            </a:r>
            <a:r>
              <a:rPr lang="en-US" sz="2800" dirty="0" smtClean="0">
                <a:solidFill>
                  <a:schemeClr val="tx1"/>
                </a:solidFill>
              </a:rPr>
              <a:t>Symptoms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Untertitel 17"/>
          <p:cNvSpPr txBox="1">
            <a:spLocks/>
          </p:cNvSpPr>
          <p:nvPr/>
        </p:nvSpPr>
        <p:spPr>
          <a:xfrm>
            <a:off x="1371600" y="4306186"/>
            <a:ext cx="6400800" cy="205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 Fried, E. I., </a:t>
            </a:r>
            <a:r>
              <a:rPr lang="en-US" sz="1800" dirty="0" err="1" smtClean="0"/>
              <a:t>Bockting</a:t>
            </a:r>
            <a:r>
              <a:rPr lang="en-US" sz="1800" dirty="0" smtClean="0"/>
              <a:t>, C., </a:t>
            </a:r>
            <a:r>
              <a:rPr lang="en-US" sz="1800" dirty="0" err="1" smtClean="0"/>
              <a:t>Arjadi</a:t>
            </a:r>
            <a:r>
              <a:rPr lang="en-US" sz="1800" dirty="0" smtClean="0"/>
              <a:t>, R., </a:t>
            </a:r>
            <a:r>
              <a:rPr lang="en-US" sz="1800" dirty="0" err="1" smtClean="0"/>
              <a:t>Borsboom</a:t>
            </a:r>
            <a:r>
              <a:rPr lang="en-US" sz="1800" dirty="0" smtClean="0"/>
              <a:t>, D., </a:t>
            </a:r>
            <a:r>
              <a:rPr lang="en-US" sz="1800" dirty="0" err="1" smtClean="0"/>
              <a:t>Tuerlinckx</a:t>
            </a:r>
            <a:r>
              <a:rPr lang="en-US" sz="1800" dirty="0" smtClean="0"/>
              <a:t>, F., Cramer, A., </a:t>
            </a:r>
            <a:r>
              <a:rPr lang="en-US" sz="1800" dirty="0" err="1" smtClean="0"/>
              <a:t>Epskamp</a:t>
            </a:r>
            <a:r>
              <a:rPr lang="en-US" sz="1800" dirty="0" smtClean="0"/>
              <a:t>, S., </a:t>
            </a:r>
            <a:r>
              <a:rPr lang="en-US" sz="1800" dirty="0" err="1" smtClean="0"/>
              <a:t>Amshoff</a:t>
            </a:r>
            <a:r>
              <a:rPr lang="en-US" sz="1800" dirty="0" smtClean="0"/>
              <a:t>, M., </a:t>
            </a:r>
            <a:r>
              <a:rPr lang="en-US" sz="1800" dirty="0" err="1" smtClean="0"/>
              <a:t>Carr</a:t>
            </a:r>
            <a:r>
              <a:rPr lang="en-US" sz="1800" dirty="0" smtClean="0"/>
              <a:t>, D., &amp; </a:t>
            </a:r>
            <a:r>
              <a:rPr lang="en-US" sz="1800" dirty="0" err="1" smtClean="0"/>
              <a:t>Stroebe</a:t>
            </a:r>
            <a:r>
              <a:rPr lang="en-US" sz="1800" dirty="0" smtClean="0"/>
              <a:t>, M. (</a:t>
            </a:r>
            <a:r>
              <a:rPr lang="en-US" sz="1800" dirty="0"/>
              <a:t>2015). From Loss to Loneliness: The Relationship Between Bereavement and Depressive Symptoms.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Journal </a:t>
            </a:r>
            <a:r>
              <a:rPr lang="en-US" sz="1800" i="1" dirty="0"/>
              <a:t>of Abnormal Psychology</a:t>
            </a:r>
            <a:r>
              <a:rPr lang="en-US" sz="1800" dirty="0"/>
              <a:t>, 1–10. doi:10.1037/abn0000028</a:t>
            </a:r>
            <a:endParaRPr lang="en-US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651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Research </a:t>
            </a:r>
            <a:r>
              <a:rPr lang="de-DE" dirty="0" err="1" smtClean="0"/>
              <a:t>question</a:t>
            </a:r>
            <a:endParaRPr 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stressful</a:t>
            </a:r>
            <a:r>
              <a:rPr lang="de-DE" dirty="0" smtClean="0"/>
              <a:t> </a:t>
            </a:r>
            <a:r>
              <a:rPr lang="de-DE" dirty="0" err="1" smtClean="0"/>
              <a:t>life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 </a:t>
            </a:r>
            <a:r>
              <a:rPr lang="de-DE" dirty="0" err="1" smtClean="0"/>
              <a:t>spousal</a:t>
            </a:r>
            <a:r>
              <a:rPr lang="de-DE" dirty="0" smtClean="0"/>
              <a:t> </a:t>
            </a:r>
            <a:r>
              <a:rPr lang="de-DE" dirty="0" err="1" smtClean="0"/>
              <a:t>loss</a:t>
            </a:r>
            <a:r>
              <a:rPr lang="de-DE" dirty="0" smtClean="0"/>
              <a:t> </a:t>
            </a:r>
            <a:r>
              <a:rPr lang="de-DE" dirty="0" err="1" smtClean="0"/>
              <a:t>affect</a:t>
            </a:r>
            <a:r>
              <a:rPr lang="de-DE" dirty="0" smtClean="0"/>
              <a:t> all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depression</a:t>
            </a:r>
            <a:r>
              <a:rPr lang="de-DE" dirty="0" smtClean="0"/>
              <a:t> </a:t>
            </a:r>
            <a:r>
              <a:rPr lang="de-DE" dirty="0" err="1" smtClean="0"/>
              <a:t>symptoms</a:t>
            </a:r>
            <a:r>
              <a:rPr lang="de-DE" dirty="0" smtClean="0"/>
              <a:t>? 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</a:rPr>
              <a:t>(Keller &amp; Nesse 2005, 2006; Keller et al. 2007)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Loss to Loneliness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59634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Research </a:t>
            </a:r>
            <a:r>
              <a:rPr lang="de-DE" dirty="0" err="1" smtClean="0"/>
              <a:t>question</a:t>
            </a:r>
            <a:endParaRPr 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stressful</a:t>
            </a:r>
            <a:r>
              <a:rPr lang="de-DE" dirty="0" smtClean="0"/>
              <a:t> </a:t>
            </a:r>
            <a:r>
              <a:rPr lang="de-DE" dirty="0" err="1" smtClean="0"/>
              <a:t>life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 </a:t>
            </a:r>
            <a:r>
              <a:rPr lang="de-DE" dirty="0" err="1" smtClean="0"/>
              <a:t>spousal</a:t>
            </a:r>
            <a:r>
              <a:rPr lang="de-DE" dirty="0" smtClean="0"/>
              <a:t> </a:t>
            </a:r>
            <a:r>
              <a:rPr lang="de-DE" dirty="0" err="1" smtClean="0"/>
              <a:t>loss</a:t>
            </a:r>
            <a:r>
              <a:rPr lang="de-DE" dirty="0" smtClean="0"/>
              <a:t> </a:t>
            </a:r>
            <a:r>
              <a:rPr lang="de-DE" dirty="0" err="1" smtClean="0"/>
              <a:t>affect</a:t>
            </a:r>
            <a:r>
              <a:rPr lang="de-DE" dirty="0" smtClean="0"/>
              <a:t> all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depression</a:t>
            </a:r>
            <a:r>
              <a:rPr lang="de-DE" dirty="0" smtClean="0"/>
              <a:t> </a:t>
            </a:r>
            <a:r>
              <a:rPr lang="de-DE" dirty="0" err="1" smtClean="0"/>
              <a:t>symptoms</a:t>
            </a:r>
            <a:r>
              <a:rPr lang="de-DE" dirty="0" smtClean="0"/>
              <a:t>? </a:t>
            </a:r>
            <a:r>
              <a:rPr lang="de-DE" sz="1600" dirty="0">
                <a:solidFill>
                  <a:prstClr val="white">
                    <a:lumMod val="50000"/>
                  </a:prstClr>
                </a:solidFill>
              </a:rPr>
              <a:t>(Keller &amp; Nesse 2005, 2006; Keller et al. 2007)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Can the effect be better explained by …</a:t>
            </a:r>
          </a:p>
          <a:p>
            <a:pPr lvl="1"/>
            <a:r>
              <a:rPr lang="en-US" dirty="0" smtClean="0"/>
              <a:t>H1: the common cause framework, indirect effect of partner </a:t>
            </a:r>
            <a:r>
              <a:rPr lang="en-US" dirty="0"/>
              <a:t>loss on depressive symptoms </a:t>
            </a:r>
            <a:r>
              <a:rPr lang="en-US" dirty="0" smtClean="0"/>
              <a:t>that goes through a latent variable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Loss to Loneliness</a:t>
            </a:r>
            <a:endParaRPr lang="en-US"/>
          </a:p>
        </p:txBody>
      </p:sp>
      <p:sp>
        <p:nvSpPr>
          <p:cNvPr id="8" name="Rechteck 6"/>
          <p:cNvSpPr/>
          <p:nvPr/>
        </p:nvSpPr>
        <p:spPr>
          <a:xfrm>
            <a:off x="5748474" y="3698863"/>
            <a:ext cx="385741" cy="3857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s1</a:t>
            </a:r>
            <a:endParaRPr lang="en-US" sz="1400" dirty="0"/>
          </a:p>
        </p:txBody>
      </p:sp>
      <p:sp>
        <p:nvSpPr>
          <p:cNvPr id="9" name="Rechteck 7"/>
          <p:cNvSpPr/>
          <p:nvPr/>
        </p:nvSpPr>
        <p:spPr>
          <a:xfrm>
            <a:off x="5748474" y="4216320"/>
            <a:ext cx="385741" cy="3857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s2</a:t>
            </a:r>
            <a:endParaRPr lang="en-US" sz="1400" dirty="0"/>
          </a:p>
        </p:txBody>
      </p:sp>
      <p:sp>
        <p:nvSpPr>
          <p:cNvPr id="10" name="Rechteck 8"/>
          <p:cNvSpPr/>
          <p:nvPr/>
        </p:nvSpPr>
        <p:spPr>
          <a:xfrm>
            <a:off x="5748474" y="4733778"/>
            <a:ext cx="385741" cy="3857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s3</a:t>
            </a:r>
            <a:endParaRPr lang="en-US" sz="1400" dirty="0"/>
          </a:p>
        </p:txBody>
      </p:sp>
      <p:sp>
        <p:nvSpPr>
          <p:cNvPr id="11" name="Rechteck 9"/>
          <p:cNvSpPr/>
          <p:nvPr/>
        </p:nvSpPr>
        <p:spPr>
          <a:xfrm>
            <a:off x="5748474" y="5237123"/>
            <a:ext cx="385741" cy="3857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s4</a:t>
            </a:r>
            <a:endParaRPr lang="en-US" sz="1400" dirty="0"/>
          </a:p>
        </p:txBody>
      </p:sp>
      <p:sp>
        <p:nvSpPr>
          <p:cNvPr id="12" name="Rechteck 10"/>
          <p:cNvSpPr/>
          <p:nvPr/>
        </p:nvSpPr>
        <p:spPr>
          <a:xfrm>
            <a:off x="5748474" y="5745172"/>
            <a:ext cx="385741" cy="3857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s5</a:t>
            </a:r>
            <a:endParaRPr lang="en-US" sz="1400" dirty="0"/>
          </a:p>
        </p:txBody>
      </p:sp>
      <p:cxnSp>
        <p:nvCxnSpPr>
          <p:cNvPr id="13" name="Gerade Verbindung mit Pfeil 11"/>
          <p:cNvCxnSpPr/>
          <p:nvPr/>
        </p:nvCxnSpPr>
        <p:spPr>
          <a:xfrm rot="5400000" flipH="1" flipV="1">
            <a:off x="4986400" y="3952888"/>
            <a:ext cx="677399" cy="66799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4" name="Gerade Verbindung mit Pfeil 12"/>
          <p:cNvCxnSpPr/>
          <p:nvPr/>
        </p:nvCxnSpPr>
        <p:spPr>
          <a:xfrm>
            <a:off x="4991104" y="4940761"/>
            <a:ext cx="667991" cy="117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5" name="Gerade Verbindung mit Pfeil 13"/>
          <p:cNvCxnSpPr/>
          <p:nvPr/>
        </p:nvCxnSpPr>
        <p:spPr>
          <a:xfrm>
            <a:off x="4991104" y="5265348"/>
            <a:ext cx="677399" cy="63035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6" name="Gerade Verbindung mit Pfeil 14"/>
          <p:cNvCxnSpPr/>
          <p:nvPr/>
        </p:nvCxnSpPr>
        <p:spPr>
          <a:xfrm flipV="1">
            <a:off x="5000513" y="4446824"/>
            <a:ext cx="667991" cy="33869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7" name="Gerade Verbindung mit Pfeil 15"/>
          <p:cNvCxnSpPr/>
          <p:nvPr/>
        </p:nvCxnSpPr>
        <p:spPr>
          <a:xfrm>
            <a:off x="5000513" y="5124223"/>
            <a:ext cx="667991" cy="31988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8" name="Oval 17"/>
          <p:cNvSpPr/>
          <p:nvPr/>
        </p:nvSpPr>
        <p:spPr>
          <a:xfrm>
            <a:off x="4042657" y="4518061"/>
            <a:ext cx="762074" cy="76207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</a:t>
            </a:r>
            <a:endParaRPr lang="en-US" sz="1400" dirty="0"/>
          </a:p>
        </p:txBody>
      </p:sp>
      <p:sp>
        <p:nvSpPr>
          <p:cNvPr id="20" name="Rechteck 20"/>
          <p:cNvSpPr/>
          <p:nvPr/>
        </p:nvSpPr>
        <p:spPr>
          <a:xfrm>
            <a:off x="2548074" y="4750654"/>
            <a:ext cx="385741" cy="3857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B</a:t>
            </a:r>
          </a:p>
        </p:txBody>
      </p:sp>
      <p:cxnSp>
        <p:nvCxnSpPr>
          <p:cNvPr id="21" name="Gerade Verbindung mit Pfeil 22"/>
          <p:cNvCxnSpPr/>
          <p:nvPr/>
        </p:nvCxnSpPr>
        <p:spPr>
          <a:xfrm>
            <a:off x="3135903" y="4940761"/>
            <a:ext cx="667991" cy="117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1237516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3|57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3|57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3|57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3|57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3|57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3|57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3|57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3|57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3|57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3|57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3|57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3|57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3|57.5"/>
</p:tagLst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2166</TotalTime>
  <Words>1049</Words>
  <Application>Microsoft Office PowerPoint</Application>
  <PresentationFormat>On-screen Show (4:3)</PresentationFormat>
  <Paragraphs>234</Paragraphs>
  <Slides>23</Slides>
  <Notes>22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Office-Design</vt:lpstr>
      <vt:lpstr> From Loss to Loneliness:  The Relationship Between Bereavement and Depressive Symptoms</vt:lpstr>
      <vt:lpstr>Current research practices</vt:lpstr>
      <vt:lpstr>Current research practices</vt:lpstr>
      <vt:lpstr>Current research practices</vt:lpstr>
      <vt:lpstr>Current research practices</vt:lpstr>
      <vt:lpstr>Current research practices</vt:lpstr>
      <vt:lpstr>Slide 7</vt:lpstr>
      <vt:lpstr>Research question</vt:lpstr>
      <vt:lpstr>Research question</vt:lpstr>
      <vt:lpstr>Research question</vt:lpstr>
      <vt:lpstr>Methods</vt:lpstr>
      <vt:lpstr>Demographics</vt:lpstr>
      <vt:lpstr>Results</vt:lpstr>
      <vt:lpstr>Results</vt:lpstr>
      <vt:lpstr>Results I</vt:lpstr>
      <vt:lpstr>Results II: common cause model</vt:lpstr>
      <vt:lpstr>Results II: alternative model</vt:lpstr>
      <vt:lpstr>Results II: alternative model</vt:lpstr>
      <vt:lpstr>Results III: Network model</vt:lpstr>
      <vt:lpstr>Results III: Network model</vt:lpstr>
      <vt:lpstr>Conclusion</vt:lpstr>
      <vt:lpstr>Open questions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Fried, Eiko</dc:creator>
  <cp:lastModifiedBy>Eiko Fried</cp:lastModifiedBy>
  <cp:revision>2718</cp:revision>
  <dcterms:created xsi:type="dcterms:W3CDTF">2013-04-14T17:48:39Z</dcterms:created>
  <dcterms:modified xsi:type="dcterms:W3CDTF">2015-03-27T22:46:44Z</dcterms:modified>
</cp:coreProperties>
</file>