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4.xml" ContentType="application/vnd.openxmlformats-officedocument.presentationml.tags+xml"/>
  <Override PartName="/ppt/notesSlides/notesSlide48.xml" ContentType="application/vnd.openxmlformats-officedocument.presentationml.notesSlide+xml"/>
  <Override PartName="/ppt/tags/tag5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.xml" ContentType="application/vnd.openxmlformats-officedocument.presentationml.tags+xml"/>
  <Override PartName="/ppt/notesSlides/notesSlide53.xml" ContentType="application/vnd.openxmlformats-officedocument.presentationml.notesSlide+xml"/>
  <Override PartName="/ppt/tags/tag7.xml" ContentType="application/vnd.openxmlformats-officedocument.presentationml.tags+xml"/>
  <Override PartName="/ppt/notesSlides/notesSlide54.xml" ContentType="application/vnd.openxmlformats-officedocument.presentationml.notesSlide+xml"/>
  <Override PartName="/ppt/tags/tag8.xml" ContentType="application/vnd.openxmlformats-officedocument.presentationml.tags+xml"/>
  <Override PartName="/ppt/notesSlides/notesSlide55.xml" ContentType="application/vnd.openxmlformats-officedocument.presentationml.notesSlide+xml"/>
  <Override PartName="/ppt/tags/tag9.xml" ContentType="application/vnd.openxmlformats-officedocument.presentationml.tags+xml"/>
  <Override PartName="/ppt/notesSlides/notesSlide56.xml" ContentType="application/vnd.openxmlformats-officedocument.presentationml.notesSlide+xml"/>
  <Override PartName="/ppt/tags/tag10.xml" ContentType="application/vnd.openxmlformats-officedocument.presentationml.tags+xml"/>
  <Override PartName="/ppt/notesSlides/notesSlide57.xml" ContentType="application/vnd.openxmlformats-officedocument.presentationml.notesSlide+xml"/>
  <Override PartName="/ppt/tags/tag11.xml" ContentType="application/vnd.openxmlformats-officedocument.presentationml.tags+xml"/>
  <Override PartName="/ppt/notesSlides/notesSlide58.xml" ContentType="application/vnd.openxmlformats-officedocument.presentationml.notesSlide+xml"/>
  <Override PartName="/ppt/tags/tag12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media/image5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6" r:id="rId2"/>
    <p:sldId id="968" r:id="rId3"/>
    <p:sldId id="1128" r:id="rId4"/>
    <p:sldId id="1131" r:id="rId5"/>
    <p:sldId id="1157" r:id="rId6"/>
    <p:sldId id="1158" r:id="rId7"/>
    <p:sldId id="1159" r:id="rId8"/>
    <p:sldId id="1156" r:id="rId9"/>
    <p:sldId id="1149" r:id="rId10"/>
    <p:sldId id="1127" r:id="rId11"/>
    <p:sldId id="955" r:id="rId12"/>
    <p:sldId id="973" r:id="rId13"/>
    <p:sldId id="958" r:id="rId14"/>
    <p:sldId id="1106" r:id="rId15"/>
    <p:sldId id="956" r:id="rId16"/>
    <p:sldId id="1107" r:id="rId17"/>
    <p:sldId id="952" r:id="rId18"/>
    <p:sldId id="1059" r:id="rId19"/>
    <p:sldId id="937" r:id="rId20"/>
    <p:sldId id="1086" r:id="rId21"/>
    <p:sldId id="1087" r:id="rId22"/>
    <p:sldId id="1058" r:id="rId23"/>
    <p:sldId id="1109" r:id="rId24"/>
    <p:sldId id="962" r:id="rId25"/>
    <p:sldId id="963" r:id="rId26"/>
    <p:sldId id="965" r:id="rId27"/>
    <p:sldId id="1160" r:id="rId28"/>
    <p:sldId id="1134" r:id="rId29"/>
    <p:sldId id="1137" r:id="rId30"/>
    <p:sldId id="1138" r:id="rId31"/>
    <p:sldId id="1139" r:id="rId32"/>
    <p:sldId id="1140" r:id="rId33"/>
    <p:sldId id="1141" r:id="rId34"/>
    <p:sldId id="1144" r:id="rId35"/>
    <p:sldId id="1142" r:id="rId36"/>
    <p:sldId id="1143" r:id="rId37"/>
    <p:sldId id="1132" r:id="rId38"/>
    <p:sldId id="1133" r:id="rId39"/>
    <p:sldId id="1022" r:id="rId40"/>
    <p:sldId id="1150" r:id="rId41"/>
    <p:sldId id="979" r:id="rId42"/>
    <p:sldId id="980" r:id="rId43"/>
    <p:sldId id="981" r:id="rId44"/>
    <p:sldId id="982" r:id="rId45"/>
    <p:sldId id="983" r:id="rId46"/>
    <p:sldId id="984" r:id="rId47"/>
    <p:sldId id="985" r:id="rId48"/>
    <p:sldId id="986" r:id="rId49"/>
    <p:sldId id="1041" r:id="rId50"/>
    <p:sldId id="987" r:id="rId51"/>
    <p:sldId id="988" r:id="rId52"/>
    <p:sldId id="990" r:id="rId53"/>
    <p:sldId id="991" r:id="rId54"/>
    <p:sldId id="1042" r:id="rId55"/>
    <p:sldId id="1043" r:id="rId56"/>
    <p:sldId id="993" r:id="rId57"/>
    <p:sldId id="1151" r:id="rId58"/>
    <p:sldId id="1152" r:id="rId59"/>
    <p:sldId id="1050" r:id="rId60"/>
    <p:sldId id="1031" r:id="rId61"/>
    <p:sldId id="1051" r:id="rId62"/>
    <p:sldId id="1034" r:id="rId63"/>
    <p:sldId id="1110" r:id="rId64"/>
    <p:sldId id="1153" r:id="rId65"/>
    <p:sldId id="1154" r:id="rId66"/>
    <p:sldId id="1053" r:id="rId67"/>
    <p:sldId id="1162" r:id="rId68"/>
    <p:sldId id="994" r:id="rId69"/>
    <p:sldId id="997" r:id="rId70"/>
    <p:sldId id="998" r:id="rId71"/>
    <p:sldId id="999" r:id="rId72"/>
    <p:sldId id="1000" r:id="rId73"/>
    <p:sldId id="1001" r:id="rId74"/>
    <p:sldId id="1119" r:id="rId75"/>
    <p:sldId id="1120" r:id="rId76"/>
    <p:sldId id="1003" r:id="rId77"/>
    <p:sldId id="1004" r:id="rId78"/>
    <p:sldId id="1005" r:id="rId79"/>
    <p:sldId id="1097" r:id="rId80"/>
    <p:sldId id="1098" r:id="rId81"/>
    <p:sldId id="1099" r:id="rId82"/>
    <p:sldId id="1100" r:id="rId83"/>
    <p:sldId id="1101" r:id="rId84"/>
    <p:sldId id="1102" r:id="rId85"/>
    <p:sldId id="1104" r:id="rId86"/>
    <p:sldId id="1006" r:id="rId87"/>
    <p:sldId id="1163" r:id="rId88"/>
    <p:sldId id="1164" r:id="rId89"/>
    <p:sldId id="1165" r:id="rId90"/>
    <p:sldId id="1166" r:id="rId91"/>
    <p:sldId id="1167" r:id="rId92"/>
    <p:sldId id="1168" r:id="rId93"/>
    <p:sldId id="1008" r:id="rId94"/>
    <p:sldId id="1123" r:id="rId9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AAF98F7-7F0A-3C4F-89CE-2AF2073E4238}">
          <p14:sldIdLst>
            <p14:sldId id="256"/>
          </p14:sldIdLst>
        </p14:section>
        <p14:section name="Depression: introduction" id="{9DFB9D80-1B31-6C45-BF53-F1DB09E17703}">
          <p14:sldIdLst>
            <p14:sldId id="968"/>
            <p14:sldId id="1128"/>
            <p14:sldId id="1131"/>
            <p14:sldId id="1157"/>
            <p14:sldId id="1158"/>
            <p14:sldId id="1159"/>
            <p14:sldId id="1156"/>
            <p14:sldId id="1149"/>
            <p14:sldId id="1127"/>
            <p14:sldId id="955"/>
            <p14:sldId id="973"/>
            <p14:sldId id="958"/>
            <p14:sldId id="1106"/>
            <p14:sldId id="956"/>
            <p14:sldId id="1107"/>
            <p14:sldId id="952"/>
            <p14:sldId id="1059"/>
            <p14:sldId id="937"/>
            <p14:sldId id="1086"/>
            <p14:sldId id="1087"/>
            <p14:sldId id="1058"/>
            <p14:sldId id="1109"/>
            <p14:sldId id="962"/>
            <p14:sldId id="963"/>
            <p14:sldId id="965"/>
            <p14:sldId id="1160"/>
            <p14:sldId id="1134"/>
            <p14:sldId id="1137"/>
            <p14:sldId id="1138"/>
            <p14:sldId id="1139"/>
            <p14:sldId id="1140"/>
            <p14:sldId id="1141"/>
            <p14:sldId id="1144"/>
            <p14:sldId id="1142"/>
            <p14:sldId id="1143"/>
            <p14:sldId id="1132"/>
            <p14:sldId id="1133"/>
            <p14:sldId id="1022"/>
            <p14:sldId id="1150"/>
            <p14:sldId id="979"/>
            <p14:sldId id="980"/>
            <p14:sldId id="981"/>
            <p14:sldId id="982"/>
            <p14:sldId id="983"/>
            <p14:sldId id="984"/>
            <p14:sldId id="985"/>
            <p14:sldId id="986"/>
            <p14:sldId id="1041"/>
            <p14:sldId id="987"/>
            <p14:sldId id="988"/>
            <p14:sldId id="990"/>
            <p14:sldId id="991"/>
            <p14:sldId id="1042"/>
            <p14:sldId id="1043"/>
            <p14:sldId id="993"/>
            <p14:sldId id="1151"/>
            <p14:sldId id="1152"/>
            <p14:sldId id="1050"/>
            <p14:sldId id="1031"/>
            <p14:sldId id="1051"/>
            <p14:sldId id="1034"/>
            <p14:sldId id="1110"/>
            <p14:sldId id="1153"/>
            <p14:sldId id="1154"/>
            <p14:sldId id="1053"/>
            <p14:sldId id="1162"/>
            <p14:sldId id="994"/>
            <p14:sldId id="997"/>
            <p14:sldId id="998"/>
            <p14:sldId id="999"/>
            <p14:sldId id="1000"/>
            <p14:sldId id="1001"/>
            <p14:sldId id="1119"/>
            <p14:sldId id="1120"/>
            <p14:sldId id="1003"/>
            <p14:sldId id="1004"/>
            <p14:sldId id="1005"/>
            <p14:sldId id="1097"/>
            <p14:sldId id="1098"/>
            <p14:sldId id="1099"/>
            <p14:sldId id="1100"/>
            <p14:sldId id="1101"/>
            <p14:sldId id="1102"/>
            <p14:sldId id="1104"/>
            <p14:sldId id="1006"/>
            <p14:sldId id="1163"/>
            <p14:sldId id="1164"/>
            <p14:sldId id="1165"/>
            <p14:sldId id="1166"/>
            <p14:sldId id="1167"/>
            <p14:sldId id="1168"/>
            <p14:sldId id="1008"/>
            <p14:sldId id="112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iko Frie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6BC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1" autoAdjust="0"/>
    <p:restoredTop sz="92518" autoAdjust="0"/>
  </p:normalViewPr>
  <p:slideViewPr>
    <p:cSldViewPr snapToGrid="0" snapToObjects="1">
      <p:cViewPr>
        <p:scale>
          <a:sx n="84" d="100"/>
          <a:sy n="84" d="100"/>
        </p:scale>
        <p:origin x="-15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8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2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DED2F-C148-F144-9487-4A1C2AC83E5B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EF15-7021-5843-A067-ED3B9AD281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24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4888B-07EB-4041-A369-8A9C01772FC8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9C0F0-4277-3F46-A614-A4DC2EFA1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42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So let's take a more detailed look at the symptoms.</a:t>
            </a:r>
            <a:r>
              <a:rPr lang="en-US" baseline="0" dirty="0" smtClean="0"/>
              <a:t> </a:t>
            </a:r>
          </a:p>
          <a:p>
            <a:pPr>
              <a:buFontTx/>
              <a:buChar char="•"/>
            </a:pPr>
            <a:r>
              <a:rPr lang="en-US" baseline="0" dirty="0" smtClean="0"/>
              <a:t>The DSM lists 9 disparate psychiatric criterion symptoms for depression, which is quite a large number for one syndrome.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On top of that, 8 of these symptoms are actually compound symptoms consisting of several subsymptoms.</a:t>
            </a: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And three</a:t>
            </a:r>
            <a:r>
              <a:rPr lang="en-US" baseline="0" dirty="0" smtClean="0"/>
              <a:t> of the symptoms even have contrasting features</a:t>
            </a:r>
          </a:p>
          <a:p>
            <a:pPr>
              <a:buFontTx/>
              <a:buChar char="•"/>
            </a:pPr>
            <a:r>
              <a:rPr lang="en-US" dirty="0" smtClean="0"/>
              <a:t>A very conservative estimation leads to 1497 unique symptom profiles that all qualify for the same diagnosis.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Considered</a:t>
            </a:r>
            <a:r>
              <a:rPr lang="en-US" baseline="0" dirty="0" smtClean="0"/>
              <a:t> highly representative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/>
              <a:t>While cross-sectional, we have causality in here.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Considered</a:t>
            </a:r>
            <a:r>
              <a:rPr lang="en-US" baseline="0" dirty="0" smtClean="0"/>
              <a:t> highly representative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/>
              <a:t>While cross-sectional, we have causality in here.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Considered</a:t>
            </a:r>
            <a:r>
              <a:rPr lang="en-US" baseline="0" dirty="0" smtClean="0"/>
              <a:t> highly representative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/>
              <a:t>While cross-sectional, we have causality in here.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10.3389/fpsyg.2015.00309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symptom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interchangeably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avoid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complicated</a:t>
            </a:r>
            <a:r>
              <a:rPr lang="de-DE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The latent variable explains the covariation of the indicators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The latent variable explains the covariation of the indicators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The latent variable explains the covariation of the indicators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The latent variable explains the covariation of the indicators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aseline="0" dirty="0" smtClean="0"/>
              <a:t>The latent variable explains the covariation of the indicators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medicine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psychiatry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major</a:t>
            </a:r>
            <a:r>
              <a:rPr lang="de-DE" baseline="0" dirty="0" smtClean="0"/>
              <a:t> depressive </a:t>
            </a:r>
            <a:r>
              <a:rPr lang="de-DE" baseline="0" dirty="0" err="1" smtClean="0"/>
              <a:t>disorder</a:t>
            </a:r>
            <a:r>
              <a:rPr lang="de-DE" baseline="0" dirty="0" smtClean="0"/>
              <a:t>.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big</a:t>
            </a:r>
            <a:r>
              <a:rPr lang="de-DE" baseline="0" dirty="0" smtClean="0"/>
              <a:t> jump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major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depression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big</a:t>
            </a:r>
            <a:r>
              <a:rPr lang="de-DE" baseline="0" dirty="0" smtClean="0"/>
              <a:t> jump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major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depression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de-DE" baseline="0" dirty="0" smtClean="0"/>
              <a:t>Also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jump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evolutionary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medicine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dirty="0" smtClean="0"/>
          </a:p>
          <a:p>
            <a:pPr marL="171450" indent="-171450">
              <a:buFontTx/>
              <a:buChar char="•"/>
            </a:pPr>
            <a:endParaRPr lang="en-US" dirty="0" smtClean="0"/>
          </a:p>
          <a:p>
            <a:pPr marL="171450" indent="-171450">
              <a:buFontTx/>
              <a:buChar char="•"/>
            </a:pPr>
            <a:r>
              <a:rPr lang="en-US" dirty="0" smtClean="0"/>
              <a:t>((CI obtained through bootstrapping capabilities of </a:t>
            </a:r>
            <a:r>
              <a:rPr lang="en-US" dirty="0" err="1" smtClean="0"/>
              <a:t>rela</a:t>
            </a:r>
            <a:r>
              <a:rPr lang="en-US" dirty="0" smtClean="0"/>
              <a:t> </a:t>
            </a:r>
            <a:r>
              <a:rPr lang="en-US" dirty="0" err="1" smtClean="0"/>
              <a:t>impo</a:t>
            </a:r>
            <a:r>
              <a:rPr lang="en-US" dirty="0" smtClean="0"/>
              <a:t> package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Predicted</a:t>
            </a:r>
            <a:r>
              <a:rPr lang="en-US" baseline="0" dirty="0" smtClean="0"/>
              <a:t> RI by means, not significant.))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35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89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Ând</a:t>
            </a:r>
            <a:r>
              <a:rPr lang="de-DE" dirty="0" smtClean="0"/>
              <a:t> </a:t>
            </a:r>
            <a:r>
              <a:rPr lang="de-DE" dirty="0" err="1" smtClean="0"/>
              <a:t>we've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on </a:t>
            </a:r>
            <a:r>
              <a:rPr lang="de-DE" dirty="0" err="1" smtClean="0"/>
              <a:t>this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last 2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I </a:t>
            </a:r>
            <a:r>
              <a:rPr lang="de-DE" dirty="0" err="1" smtClean="0"/>
              <a:t>don't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59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consistent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clinical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theory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59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de-DE" dirty="0" err="1" smtClean="0"/>
              <a:t>Explain</a:t>
            </a:r>
            <a:r>
              <a:rPr lang="de-DE" dirty="0" smtClean="0"/>
              <a:t> </a:t>
            </a:r>
            <a:r>
              <a:rPr lang="de-DE" dirty="0" err="1" smtClean="0"/>
              <a:t>centrality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Heterogenous</a:t>
            </a:r>
            <a:r>
              <a:rPr lang="de-DE" dirty="0" smtClean="0"/>
              <a:t>: not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common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cause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Multiple </a:t>
            </a:r>
            <a:r>
              <a:rPr lang="de-DE" dirty="0" err="1" smtClean="0"/>
              <a:t>dependencies</a:t>
            </a:r>
            <a:r>
              <a:rPr lang="de-DE" dirty="0" smtClean="0"/>
              <a:t>!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Usually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sum</a:t>
            </a:r>
            <a:r>
              <a:rPr lang="de-DE" baseline="0" dirty="0" smtClean="0"/>
              <a:t> score.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06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Conservative</a:t>
            </a:r>
            <a:r>
              <a:rPr lang="de-DE" dirty="0" smtClean="0"/>
              <a:t> </a:t>
            </a:r>
            <a:r>
              <a:rPr lang="de-DE" dirty="0" err="1" smtClean="0"/>
              <a:t>estimation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partial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correlations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Fruchterman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Reingold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Heavily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intertwined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emerge</a:t>
            </a:r>
            <a:r>
              <a:rPr lang="de-DE" baseline="0" dirty="0" smtClean="0"/>
              <a:t>; </a:t>
            </a:r>
            <a:r>
              <a:rPr lang="de-DE" baseline="0" dirty="0" err="1" smtClean="0"/>
              <a:t>explain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Hard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differentiate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symptom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06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Conservative</a:t>
            </a:r>
            <a:r>
              <a:rPr lang="de-DE" dirty="0" smtClean="0"/>
              <a:t> </a:t>
            </a:r>
            <a:r>
              <a:rPr lang="de-DE" dirty="0" err="1" smtClean="0"/>
              <a:t>estimation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partial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correlations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Fruchterman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Reingold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Heavily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intertwined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clusters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emerge</a:t>
            </a:r>
            <a:r>
              <a:rPr lang="de-DE" baseline="0" dirty="0" smtClean="0"/>
              <a:t>; </a:t>
            </a:r>
            <a:r>
              <a:rPr lang="de-DE" baseline="0" dirty="0" err="1" smtClean="0"/>
              <a:t>explain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Hard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differentiate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smtClean="0"/>
              <a:t>symptom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06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de-DE" dirty="0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symptom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cross-sectional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careful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causal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interpretation</a:t>
            </a:r>
            <a:r>
              <a:rPr lang="de-DE" baseline="0" dirty="0" smtClean="0"/>
              <a:t>; </a:t>
            </a:r>
            <a:r>
              <a:rPr lang="de-DE" baseline="0" dirty="0" err="1" smtClean="0"/>
              <a:t>however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likeyl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interpreted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causally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loss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triggers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loneliness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;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sypmtom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activatoin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spreads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NW.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8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04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7CC0A-51C5-D148-A2FE-F8A362B11E58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60E12-88F2-3E47-AE74-C5C75CF911B4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7DC8-8E25-FD43-AA12-FEE996ED5168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BA6D-12D4-9244-BECA-4EA31DE4EE4B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6434E-B8FB-984B-AF75-0D6981C01831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24CD-2FFE-6D4C-8E66-B519A9070DAF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0A60-7A5B-8F42-8613-868D3D767C2B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7AF3-EE8E-4542-8FF4-5E5EA5A78A5D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ADE22-CD3A-B848-B64B-E8AEE901FDC8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D7DF-9783-A743-9A72-54A802D7852D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1B3F-0FE2-F04A-9A2A-8CFB38903F9E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53C87-EAF3-4945-8106-B6A241A9A59A}" type="datetime1">
              <a:rPr lang="en-US" smtClean="0"/>
              <a:pPr/>
              <a:t>02-Feb-16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1 - Depression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BC0E-5A83-1A40-ACCB-27CC011796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7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8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9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gif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41066"/>
            <a:ext cx="7772400" cy="2626268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/>
              <a:t>Psychiatric Symptomics: a novel research paradigm to study Major Depression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71600" y="2504116"/>
            <a:ext cx="6400800" cy="2656125"/>
          </a:xfrm>
        </p:spPr>
        <p:txBody>
          <a:bodyPr>
            <a:normAutofit/>
          </a:bodyPr>
          <a:lstStyle/>
          <a:p>
            <a:r>
              <a:rPr lang="en-US" sz="2600" noProof="1" smtClean="0"/>
              <a:t/>
            </a:r>
            <a:br>
              <a:rPr lang="en-US" sz="2600" noProof="1" smtClean="0"/>
            </a:br>
            <a:endParaRPr lang="en-US" sz="2600" noProof="1" smtClean="0"/>
          </a:p>
          <a:p>
            <a:r>
              <a:rPr lang="en-US" sz="2600" noProof="1" smtClean="0"/>
              <a:t>Eiko Fried</a:t>
            </a:r>
          </a:p>
          <a:p>
            <a:r>
              <a:rPr lang="de-DE" sz="2600" noProof="1" smtClean="0"/>
              <a:t>University of Leuven</a:t>
            </a:r>
          </a:p>
          <a:p>
            <a:r>
              <a:rPr lang="de-DE" sz="2600" noProof="1" smtClean="0"/>
              <a:t>University of Amsterdam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6" name="Rectangle 5"/>
          <p:cNvSpPr/>
          <p:nvPr/>
        </p:nvSpPr>
        <p:spPr>
          <a:xfrm>
            <a:off x="-406400" y="5676900"/>
            <a:ext cx="9626600" cy="12803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025" y="6115360"/>
            <a:ext cx="7981950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Amsterdam, February 3</a:t>
            </a:r>
            <a:r>
              <a:rPr lang="en-US" sz="1600" baseline="30000" dirty="0" smtClean="0">
                <a:solidFill>
                  <a:schemeClr val="bg1"/>
                </a:solidFill>
              </a:rPr>
              <a:t>rd</a:t>
            </a:r>
            <a:r>
              <a:rPr lang="en-US" sz="1600" dirty="0" smtClean="0">
                <a:solidFill>
                  <a:schemeClr val="bg1"/>
                </a:solidFill>
              </a:rPr>
              <a:t> 2016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432" y="1220100"/>
            <a:ext cx="3718982" cy="859367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/>
              <a:t>The problems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866" y="2823827"/>
            <a:ext cx="3483203" cy="3175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Genetics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Neuroimaging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Antidepressants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Diagnosis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Heterogeneity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MDD</a:t>
            </a:r>
            <a:endParaRPr lang="de-DE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3" name="Picture 12" descr="7e32aef20300b693a40f5207-819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36" y="1029757"/>
            <a:ext cx="4325410" cy="54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9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Genetics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genetic-ethic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380"/>
            <a:ext cx="9144000" cy="47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93355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9059"/>
            <a:ext cx="8229600" cy="4525963"/>
          </a:xfrm>
        </p:spPr>
        <p:txBody>
          <a:bodyPr/>
          <a:lstStyle/>
          <a:p>
            <a:r>
              <a:rPr lang="en-US" dirty="0" smtClean="0"/>
              <a:t>Heritability of MDD is about 0.4 – 0.5</a:t>
            </a:r>
          </a:p>
          <a:p>
            <a:pPr lvl="1"/>
            <a:r>
              <a:rPr lang="en-US" dirty="0"/>
              <a:t>Sullivan et al. 2009, Molecular Psychiatry</a:t>
            </a:r>
          </a:p>
          <a:p>
            <a:pPr lvl="1"/>
            <a:r>
              <a:rPr lang="en-US" dirty="0"/>
              <a:t>Lewis et al. 2010, American Journal of Psychiatry</a:t>
            </a:r>
          </a:p>
          <a:p>
            <a:pPr lvl="1"/>
            <a:r>
              <a:rPr lang="en-US" dirty="0"/>
              <a:t>Shi et al. 2011, Molecular Psychiatry</a:t>
            </a:r>
          </a:p>
          <a:p>
            <a:pPr lvl="1"/>
            <a:r>
              <a:rPr lang="en-US" dirty="0"/>
              <a:t>Wray et al. 2012, Molecular Psychiatry</a:t>
            </a:r>
          </a:p>
          <a:p>
            <a:pPr lvl="1"/>
            <a:r>
              <a:rPr lang="en-US" dirty="0" err="1"/>
              <a:t>Hek</a:t>
            </a:r>
            <a:r>
              <a:rPr lang="en-US" dirty="0"/>
              <a:t> et al. 2013, Biological Psychiatry</a:t>
            </a:r>
          </a:p>
          <a:p>
            <a:pPr lvl="1"/>
            <a:r>
              <a:rPr lang="en-US" dirty="0" smtClean="0"/>
              <a:t>Daly et al., 2013, Molecular Psychiatry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i="1" dirty="0" smtClean="0"/>
              <a:t>single</a:t>
            </a:r>
            <a:r>
              <a:rPr lang="en-US" dirty="0" smtClean="0"/>
              <a:t> loci reached replicated genome-wide significance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Screen Shot 2015-10-06 at 11.25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681"/>
            <a:ext cx="8229600" cy="15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9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lk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" y="281152"/>
            <a:ext cx="5740400" cy="16261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94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10.1038/nature14659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145468"/>
            <a:ext cx="8229600" cy="3547048"/>
          </a:xfrm>
        </p:spPr>
        <p:txBody>
          <a:bodyPr/>
          <a:lstStyle/>
          <a:p>
            <a:r>
              <a:rPr lang="en-US" dirty="0" smtClean="0"/>
              <a:t>Sample 1: 5k Han-Chinese women with recurrent MD, 5k controls</a:t>
            </a:r>
          </a:p>
          <a:p>
            <a:r>
              <a:rPr lang="en-US" dirty="0" smtClean="0"/>
              <a:t>Sample 2: 5k Han-Chinese women with recurrent MD</a:t>
            </a:r>
          </a:p>
          <a:p>
            <a:r>
              <a:rPr lang="en-US" dirty="0"/>
              <a:t>Identified and replicated 2 loci contributing to MD risk on chromosome 10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77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lk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" y="281152"/>
            <a:ext cx="5740400" cy="16261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94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10.1038/nature14659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145468"/>
            <a:ext cx="8229600" cy="3547048"/>
          </a:xfrm>
        </p:spPr>
        <p:txBody>
          <a:bodyPr/>
          <a:lstStyle/>
          <a:p>
            <a:r>
              <a:rPr lang="en-US" dirty="0" smtClean="0"/>
              <a:t>Sample 1: 5k </a:t>
            </a:r>
            <a:r>
              <a:rPr lang="en-US" dirty="0" smtClean="0">
                <a:solidFill>
                  <a:schemeClr val="accent2"/>
                </a:solidFill>
              </a:rPr>
              <a:t>Han-Chinese </a:t>
            </a:r>
            <a:r>
              <a:rPr lang="en-US" dirty="0" smtClean="0">
                <a:solidFill>
                  <a:schemeClr val="accent3"/>
                </a:solidFill>
              </a:rPr>
              <a:t>women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chemeClr val="accent4"/>
                </a:solidFill>
              </a:rPr>
              <a:t>recurrent MD</a:t>
            </a:r>
            <a:r>
              <a:rPr lang="en-US" dirty="0" smtClean="0"/>
              <a:t>, 5k controls</a:t>
            </a:r>
          </a:p>
          <a:p>
            <a:r>
              <a:rPr lang="en-US" dirty="0" smtClean="0"/>
              <a:t>Sample 2: 5k </a:t>
            </a:r>
            <a:r>
              <a:rPr lang="en-US" dirty="0" smtClean="0">
                <a:solidFill>
                  <a:schemeClr val="accent2"/>
                </a:solidFill>
              </a:rPr>
              <a:t>Han-Chinese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women</a:t>
            </a:r>
            <a:r>
              <a:rPr lang="en-US" dirty="0" smtClean="0"/>
              <a:t> with </a:t>
            </a:r>
            <a:r>
              <a:rPr lang="en-US" dirty="0" smtClean="0">
                <a:solidFill>
                  <a:srgbClr val="8064A2"/>
                </a:solidFill>
              </a:rPr>
              <a:t>recurrent MD</a:t>
            </a:r>
          </a:p>
          <a:p>
            <a:r>
              <a:rPr lang="en-US" dirty="0"/>
              <a:t>Identified </a:t>
            </a:r>
            <a:r>
              <a:rPr lang="en-US" dirty="0" smtClean="0"/>
              <a:t>and replicated 2 </a:t>
            </a:r>
            <a:r>
              <a:rPr lang="en-US" dirty="0"/>
              <a:t>loci contributing to MD risk on chromosome 10 </a:t>
            </a:r>
            <a:endParaRPr lang="en-US" dirty="0" smtClean="0"/>
          </a:p>
          <a:p>
            <a:r>
              <a:rPr lang="en-US" dirty="0" smtClean="0"/>
              <a:t>“We attribute our success to the recruitment of relatively homogeneous cases with severe illness.”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15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3182" y="6395514"/>
            <a:ext cx="194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10.1038/nature14659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tal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60" y="3625480"/>
            <a:ext cx="7164916" cy="2100419"/>
          </a:xfrm>
          <a:prstGeom prst="rect">
            <a:avLst/>
          </a:prstGeom>
        </p:spPr>
      </p:pic>
      <p:pic>
        <p:nvPicPr>
          <p:cNvPr id="6" name="Picture 5" descr="tumblr_njr9nvsWeW1si3gq6o1_r1_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17" y="396114"/>
            <a:ext cx="5567526" cy="3131734"/>
          </a:xfrm>
          <a:prstGeom prst="rect">
            <a:avLst/>
          </a:prstGeom>
        </p:spPr>
      </p:pic>
      <p:pic>
        <p:nvPicPr>
          <p:cNvPr id="7" name="Picture 6" descr="Screen Shot 2015-10-06 at 5.35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96" y="5705206"/>
            <a:ext cx="4789714" cy="10011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3968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lk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42" y="3959281"/>
            <a:ext cx="5319838" cy="2813470"/>
          </a:xfrm>
          <a:prstGeom prst="rect">
            <a:avLst/>
          </a:prstGeom>
        </p:spPr>
      </p:pic>
      <p:pic>
        <p:nvPicPr>
          <p:cNvPr id="5" name="Picture 4" descr="talk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2" y="189703"/>
            <a:ext cx="4298284" cy="12176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940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10.1038/nature14659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44161"/>
            <a:ext cx="8229600" cy="3547048"/>
          </a:xfrm>
        </p:spPr>
        <p:txBody>
          <a:bodyPr/>
          <a:lstStyle/>
          <a:p>
            <a:r>
              <a:rPr lang="en-US" dirty="0" smtClean="0"/>
              <a:t>No replication in third sample of European ancestry</a:t>
            </a:r>
          </a:p>
          <a:p>
            <a:r>
              <a:rPr lang="en-US" dirty="0" smtClean="0"/>
              <a:t>Explained </a:t>
            </a:r>
            <a:r>
              <a:rPr lang="en-US" dirty="0" smtClean="0"/>
              <a:t>variance of 2 loci </a:t>
            </a:r>
            <a:r>
              <a:rPr lang="en-US" dirty="0" smtClean="0"/>
              <a:t>on depression diagnosis in </a:t>
            </a:r>
            <a:r>
              <a:rPr lang="en-US" dirty="0" smtClean="0"/>
              <a:t>Han-Chinese samples extremely small; even if replicated, results are clinically useless</a:t>
            </a:r>
          </a:p>
          <a:p>
            <a:r>
              <a:rPr lang="en-US" dirty="0" smtClean="0"/>
              <a:t>Results not specific to MDD (</a:t>
            </a:r>
            <a:r>
              <a:rPr lang="en-US" dirty="0" err="1" smtClean="0"/>
              <a:t>Geschwind</a:t>
            </a:r>
            <a:r>
              <a:rPr lang="en-US" dirty="0" smtClean="0"/>
              <a:t> </a:t>
            </a:r>
            <a:r>
              <a:rPr lang="en-US" dirty="0"/>
              <a:t>&amp; Flint, </a:t>
            </a:r>
            <a:r>
              <a:rPr lang="en-US" dirty="0" smtClean="0"/>
              <a:t>2015)</a:t>
            </a:r>
            <a:endParaRPr lang="en-US" dirty="0"/>
          </a:p>
        </p:txBody>
      </p:sp>
      <p:pic>
        <p:nvPicPr>
          <p:cNvPr id="7" name="Picture 6" descr="talk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61" y="189703"/>
            <a:ext cx="4048246" cy="11867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182" y="6039913"/>
            <a:ext cx="2165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</a:t>
            </a:r>
            <a:r>
              <a:rPr lang="nl-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10.1126/science.aaa8954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8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Neuroimaging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Picture 10" descr="B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4" y="1540936"/>
            <a:ext cx="7216560" cy="48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88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10" descr="B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4" y="1540936"/>
            <a:ext cx="7216560" cy="4815414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65829" y="263074"/>
            <a:ext cx="8341873" cy="1057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 smtClean="0"/>
              <a:t>Prior </a:t>
            </a:r>
            <a:r>
              <a:rPr lang="de-DE" dirty="0" err="1" smtClean="0"/>
              <a:t>literature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r>
              <a:rPr lang="de-DE" dirty="0" smtClean="0"/>
              <a:t>, </a:t>
            </a:r>
            <a:r>
              <a:rPr lang="de-DE" dirty="0" err="1" smtClean="0"/>
              <a:t>findings</a:t>
            </a:r>
            <a:r>
              <a:rPr lang="de-DE" dirty="0" smtClean="0"/>
              <a:t> in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directions</a:t>
            </a:r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46464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080" y="3542277"/>
            <a:ext cx="7612047" cy="2814073"/>
          </a:xfrm>
        </p:spPr>
        <p:txBody>
          <a:bodyPr>
            <a:normAutofit/>
          </a:bodyPr>
          <a:lstStyle/>
          <a:p>
            <a:r>
              <a:rPr lang="de-DE" dirty="0" smtClean="0"/>
              <a:t>1728 MD </a:t>
            </a:r>
            <a:r>
              <a:rPr lang="de-DE" dirty="0" err="1" smtClean="0"/>
              <a:t>patients</a:t>
            </a:r>
            <a:r>
              <a:rPr lang="de-DE" dirty="0" smtClean="0"/>
              <a:t>, 7199 </a:t>
            </a:r>
            <a:r>
              <a:rPr lang="de-DE" dirty="0" err="1" smtClean="0"/>
              <a:t>controls</a:t>
            </a:r>
            <a:r>
              <a:rPr lang="de-DE" dirty="0" smtClean="0"/>
              <a:t>; 9 </a:t>
            </a:r>
            <a:r>
              <a:rPr lang="de-DE" dirty="0" err="1" smtClean="0"/>
              <a:t>subcortical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88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10.1038/mp.2015.69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talk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512864"/>
            <a:ext cx="5740401" cy="26427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2741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908" y="1854200"/>
            <a:ext cx="3718982" cy="859367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/>
              <a:t>Outline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866" y="3182759"/>
            <a:ext cx="6405865" cy="2329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How MDD research is conducted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MDD </a:t>
            </a:r>
            <a:r>
              <a:rPr lang="de-DE" dirty="0" err="1" smtClean="0">
                <a:solidFill>
                  <a:srgbClr val="000000"/>
                </a:solidFill>
              </a:rPr>
              <a:t>research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stuck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MDD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stuck due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problematic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assumptions</a:t>
            </a:r>
            <a:endParaRPr lang="de-DE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Symptomics </a:t>
            </a:r>
            <a:r>
              <a:rPr lang="de-DE" dirty="0" err="1" smtClean="0">
                <a:solidFill>
                  <a:srgbClr val="000000"/>
                </a:solidFill>
              </a:rPr>
              <a:t>offers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opportunities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91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88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10.1038/mp.2015.69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18080" y="3543273"/>
            <a:ext cx="7612047" cy="2650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1728 MD </a:t>
            </a:r>
            <a:r>
              <a:rPr lang="de-DE" dirty="0" err="1"/>
              <a:t>patients</a:t>
            </a:r>
            <a:r>
              <a:rPr lang="de-DE" dirty="0"/>
              <a:t>, 7199 </a:t>
            </a:r>
            <a:r>
              <a:rPr lang="de-DE" dirty="0" err="1"/>
              <a:t>controls</a:t>
            </a:r>
            <a:r>
              <a:rPr lang="de-DE" dirty="0"/>
              <a:t>; 9 </a:t>
            </a:r>
            <a:r>
              <a:rPr lang="de-DE" dirty="0" err="1"/>
              <a:t>subcortical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  <a:p>
            <a:r>
              <a:rPr lang="de-DE" dirty="0" err="1" smtClean="0"/>
              <a:t>Analyses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Dimensional: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associated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MD </a:t>
            </a:r>
            <a:r>
              <a:rPr lang="de-DE" dirty="0" err="1" smtClean="0"/>
              <a:t>severity</a:t>
            </a:r>
            <a:endParaRPr lang="de-DE" dirty="0"/>
          </a:p>
        </p:txBody>
      </p:sp>
      <p:pic>
        <p:nvPicPr>
          <p:cNvPr id="9" name="Picture 8" descr="talk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512864"/>
            <a:ext cx="5740401" cy="26427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9462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88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10.1038/mp.2015.69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18080" y="3544562"/>
            <a:ext cx="7612047" cy="2524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1728 MD </a:t>
            </a:r>
            <a:r>
              <a:rPr lang="de-DE" dirty="0" err="1"/>
              <a:t>patients</a:t>
            </a:r>
            <a:r>
              <a:rPr lang="de-DE" dirty="0"/>
              <a:t>, 7199 </a:t>
            </a:r>
            <a:r>
              <a:rPr lang="de-DE" dirty="0" err="1"/>
              <a:t>controls</a:t>
            </a:r>
            <a:r>
              <a:rPr lang="de-DE" dirty="0"/>
              <a:t>; 9 </a:t>
            </a:r>
            <a:r>
              <a:rPr lang="de-DE" dirty="0" err="1"/>
              <a:t>subcortical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  <a:p>
            <a:r>
              <a:rPr lang="de-DE" dirty="0" err="1" smtClean="0"/>
              <a:t>Analyses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Dimensional: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associated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MD </a:t>
            </a:r>
            <a:r>
              <a:rPr lang="de-DE" dirty="0" err="1"/>
              <a:t>severity</a:t>
            </a:r>
            <a:endParaRPr lang="de-DE" dirty="0"/>
          </a:p>
          <a:p>
            <a:pPr lvl="1"/>
            <a:r>
              <a:rPr lang="de-DE" dirty="0" err="1"/>
              <a:t>Categorical</a:t>
            </a:r>
            <a:r>
              <a:rPr lang="de-DE" dirty="0"/>
              <a:t>: </a:t>
            </a:r>
            <a:r>
              <a:rPr lang="de-DE" dirty="0" err="1"/>
              <a:t>hippocampal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in MD </a:t>
            </a:r>
            <a:r>
              <a:rPr lang="de-DE" dirty="0" err="1"/>
              <a:t>patients</a:t>
            </a:r>
            <a:r>
              <a:rPr lang="de-DE" dirty="0"/>
              <a:t> (1.4%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, </a:t>
            </a:r>
            <a:r>
              <a:rPr lang="de-DE" dirty="0" err="1"/>
              <a:t>Cohen‘s</a:t>
            </a:r>
            <a:r>
              <a:rPr lang="de-DE" dirty="0"/>
              <a:t> d = </a:t>
            </a:r>
            <a:r>
              <a:rPr lang="de-DE" dirty="0" smtClean="0"/>
              <a:t>0.17</a:t>
            </a:r>
            <a:r>
              <a:rPr lang="de-DE" dirty="0"/>
              <a:t>)</a:t>
            </a:r>
            <a:endParaRPr lang="de-DE" dirty="0" smtClean="0"/>
          </a:p>
        </p:txBody>
      </p:sp>
      <p:pic>
        <p:nvPicPr>
          <p:cNvPr id="8" name="Picture 7" descr="talk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512864"/>
            <a:ext cx="5740401" cy="26427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1047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 descr="tumblr_njr9nvsWeW1si3gq6o1_r1_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93" y="224217"/>
            <a:ext cx="4737436" cy="2664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182" y="6395514"/>
            <a:ext cx="660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URL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https://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theconversation.com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/depression-damages-parts-of-the-brain-research-concludes-43915</a:t>
            </a:r>
          </a:p>
        </p:txBody>
      </p:sp>
      <p:pic>
        <p:nvPicPr>
          <p:cNvPr id="7" name="Picture 6" descr="talk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640238"/>
            <a:ext cx="7467600" cy="17430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90914" y="3046876"/>
            <a:ext cx="2010229" cy="232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37771" y="3438760"/>
            <a:ext cx="7300686" cy="944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alk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45" y="3461164"/>
            <a:ext cx="6705600" cy="2844384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376021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080" y="2664163"/>
            <a:ext cx="7612047" cy="2814073"/>
          </a:xfrm>
        </p:spPr>
        <p:txBody>
          <a:bodyPr>
            <a:normAutofit/>
          </a:bodyPr>
          <a:lstStyle/>
          <a:p>
            <a:r>
              <a:rPr lang="de-DE" dirty="0" err="1" smtClean="0"/>
              <a:t>Hippocampal</a:t>
            </a:r>
            <a:r>
              <a:rPr lang="de-DE" dirty="0" smtClean="0"/>
              <a:t>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in MD </a:t>
            </a:r>
            <a:r>
              <a:rPr lang="de-DE" dirty="0" err="1"/>
              <a:t>patients</a:t>
            </a:r>
            <a:r>
              <a:rPr lang="de-DE" dirty="0"/>
              <a:t> (1.4%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, </a:t>
            </a:r>
            <a:r>
              <a:rPr lang="de-DE" dirty="0" err="1"/>
              <a:t>Cohen‘s</a:t>
            </a:r>
            <a:r>
              <a:rPr lang="de-DE" dirty="0"/>
              <a:t> d = 0.17</a:t>
            </a:r>
            <a:r>
              <a:rPr lang="de-DE" dirty="0" smtClean="0"/>
              <a:t>)</a:t>
            </a:r>
          </a:p>
          <a:p>
            <a:r>
              <a:rPr lang="de-DE" dirty="0" smtClean="0"/>
              <a:t>Goal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consortium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"</a:t>
            </a:r>
            <a:r>
              <a:rPr lang="de-DE" dirty="0" err="1"/>
              <a:t>robustly</a:t>
            </a:r>
            <a:r>
              <a:rPr lang="de-DE" dirty="0"/>
              <a:t> </a:t>
            </a:r>
            <a:r>
              <a:rPr lang="de-DE" dirty="0" err="1"/>
              <a:t>discriminate</a:t>
            </a:r>
            <a:r>
              <a:rPr lang="de-DE" dirty="0"/>
              <a:t> MDD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healthy</a:t>
            </a:r>
            <a:r>
              <a:rPr lang="de-DE" dirty="0"/>
              <a:t> </a:t>
            </a:r>
            <a:r>
              <a:rPr lang="de-DE" dirty="0" err="1"/>
              <a:t>controls</a:t>
            </a:r>
            <a:r>
              <a:rPr lang="de-DE" dirty="0"/>
              <a:t>" </a:t>
            </a:r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188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10.1038/mp.2015.69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talk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46" y="2663154"/>
            <a:ext cx="7630583" cy="3301801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782896" y="6041224"/>
            <a:ext cx="4152199" cy="630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mtClean="0"/>
              <a:t>Prediction accuracy: 52.6%</a:t>
            </a:r>
          </a:p>
          <a:p>
            <a:endParaRPr lang="de-DE" smtClean="0"/>
          </a:p>
          <a:p>
            <a:endParaRPr lang="de-DE" smtClean="0"/>
          </a:p>
          <a:p>
            <a:endParaRPr lang="de-DE" dirty="0" smtClean="0"/>
          </a:p>
        </p:txBody>
      </p:sp>
      <p:pic>
        <p:nvPicPr>
          <p:cNvPr id="9" name="Picture 2" descr="C:\Users\u0097060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14" y="76912"/>
            <a:ext cx="5762182" cy="24115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3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887457"/>
            <a:ext cx="8229600" cy="3044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Additional </a:t>
            </a:r>
            <a:r>
              <a:rPr lang="de-DE" dirty="0" err="1" smtClean="0"/>
              <a:t>caveats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Finding</a:t>
            </a:r>
            <a:r>
              <a:rPr lang="de-DE" dirty="0" smtClean="0"/>
              <a:t> not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MDD: </a:t>
            </a:r>
            <a:r>
              <a:rPr lang="de-DE" dirty="0" err="1"/>
              <a:t>s</a:t>
            </a:r>
            <a:r>
              <a:rPr lang="de-DE" dirty="0" err="1" smtClean="0"/>
              <a:t>maller</a:t>
            </a:r>
            <a:r>
              <a:rPr lang="de-DE" dirty="0" smtClean="0"/>
              <a:t> </a:t>
            </a:r>
            <a:r>
              <a:rPr lang="de-DE" dirty="0" err="1" smtClean="0"/>
              <a:t>hippocampal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in </a:t>
            </a:r>
            <a:r>
              <a:rPr lang="de-DE" dirty="0" err="1" smtClean="0"/>
              <a:t>schizophrenia</a:t>
            </a:r>
            <a:r>
              <a:rPr lang="de-DE" dirty="0" smtClean="0"/>
              <a:t>, PTSD, </a:t>
            </a:r>
            <a:r>
              <a:rPr lang="de-DE" dirty="0" err="1" smtClean="0"/>
              <a:t>chronic</a:t>
            </a:r>
            <a:r>
              <a:rPr lang="de-DE" dirty="0" smtClean="0"/>
              <a:t> </a:t>
            </a:r>
            <a:r>
              <a:rPr lang="de-DE" dirty="0" err="1" smtClean="0"/>
              <a:t>alcoholism</a:t>
            </a:r>
            <a:r>
              <a:rPr lang="de-DE" dirty="0" smtClean="0"/>
              <a:t>, </a:t>
            </a:r>
            <a:r>
              <a:rPr lang="de-DE" dirty="0" err="1" smtClean="0"/>
              <a:t>epilepsy</a:t>
            </a:r>
            <a:r>
              <a:rPr lang="de-DE" dirty="0" smtClean="0"/>
              <a:t>, </a:t>
            </a:r>
            <a:r>
              <a:rPr lang="de-DE" dirty="0" err="1" smtClean="0"/>
              <a:t>Alzheimer's</a:t>
            </a:r>
            <a:r>
              <a:rPr lang="de-DE" dirty="0" smtClean="0"/>
              <a:t>, </a:t>
            </a:r>
            <a:r>
              <a:rPr lang="de-DE" dirty="0" err="1" smtClean="0"/>
              <a:t>Huntington's</a:t>
            </a:r>
            <a:r>
              <a:rPr lang="de-DE" dirty="0" smtClean="0"/>
              <a:t>, </a:t>
            </a:r>
            <a:r>
              <a:rPr lang="de-DE" dirty="0" err="1" smtClean="0"/>
              <a:t>accelerated</a:t>
            </a:r>
            <a:r>
              <a:rPr lang="de-DE" dirty="0" smtClean="0"/>
              <a:t> </a:t>
            </a:r>
            <a:r>
              <a:rPr lang="de-DE" dirty="0" err="1" smtClean="0"/>
              <a:t>aging</a:t>
            </a:r>
            <a:r>
              <a:rPr lang="de-DE" dirty="0" smtClean="0"/>
              <a:t>, lack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exercise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2" descr="C:\Users\u0097060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14" y="76912"/>
            <a:ext cx="5762182" cy="24115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87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Antidepressant efficacy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/>
          </a:p>
        </p:txBody>
      </p:sp>
      <p:pic>
        <p:nvPicPr>
          <p:cNvPr id="12" name="Picture 11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354"/>
            <a:ext cx="9144000" cy="60890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1717" y="2118169"/>
            <a:ext cx="8075083" cy="4471317"/>
            <a:chOff x="611717" y="2118169"/>
            <a:chExt cx="8075083" cy="4471317"/>
          </a:xfrm>
        </p:grpSpPr>
        <p:pic>
          <p:nvPicPr>
            <p:cNvPr id="6" name="Picture 5" descr="talk1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17" y="2118169"/>
              <a:ext cx="8075083" cy="219559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11717" y="4245429"/>
              <a:ext cx="8075083" cy="2344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914399" y="4619182"/>
            <a:ext cx="7387771" cy="2372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/>
              <a:t>40%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respond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antidepressants</a:t>
            </a:r>
            <a:r>
              <a:rPr lang="de-DE" dirty="0"/>
              <a:t>, </a:t>
            </a:r>
            <a:r>
              <a:rPr lang="de-DE" dirty="0" err="1"/>
              <a:t>whereas</a:t>
            </a:r>
            <a:r>
              <a:rPr lang="de-DE" dirty="0"/>
              <a:t> 30% </a:t>
            </a:r>
            <a:r>
              <a:rPr lang="de-DE" dirty="0" err="1"/>
              <a:t>respond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placebo</a:t>
            </a:r>
            <a:endParaRPr lang="de-DE" dirty="0" smtClean="0"/>
          </a:p>
          <a:p>
            <a:pPr lvl="1"/>
            <a:r>
              <a:rPr lang="de-DE" dirty="0" err="1" smtClean="0"/>
              <a:t>Pigott</a:t>
            </a:r>
            <a:r>
              <a:rPr lang="de-DE" dirty="0" smtClean="0"/>
              <a:t> 2010 (10.1159</a:t>
            </a:r>
            <a:r>
              <a:rPr lang="de-DE" dirty="0"/>
              <a:t>/</a:t>
            </a:r>
            <a:r>
              <a:rPr lang="de-DE" dirty="0" smtClean="0"/>
              <a:t>000318293)</a:t>
            </a:r>
          </a:p>
          <a:p>
            <a:pPr lvl="1"/>
            <a:r>
              <a:rPr lang="de-DE" dirty="0" smtClean="0"/>
              <a:t>Kirsch 2008 (</a:t>
            </a:r>
            <a:r>
              <a:rPr lang="en-US" dirty="0" smtClean="0"/>
              <a:t>10.1371</a:t>
            </a:r>
            <a:r>
              <a:rPr lang="en-US" dirty="0"/>
              <a:t>/journal.pmed.</a:t>
            </a:r>
            <a:r>
              <a:rPr lang="en-US" dirty="0" smtClean="0"/>
              <a:t>0050045)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717" y="6312487"/>
            <a:ext cx="1813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10.1002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/wps.20241</a:t>
            </a:r>
          </a:p>
        </p:txBody>
      </p:sp>
    </p:spTree>
    <p:extLst>
      <p:ext uri="{BB962C8B-B14F-4D97-AF65-F5344CB8AC3E}">
        <p14:creationId xmlns:p14="http://schemas.microsoft.com/office/powerpoint/2010/main" val="698423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Reliability of diagnosis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5333" y="184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psychiatric-diagnosis-dsm5-lead-2012-02-1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17" y="1945720"/>
            <a:ext cx="5524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3236" y="1600200"/>
            <a:ext cx="8229600" cy="4525963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"</a:t>
            </a:r>
            <a:r>
              <a:rPr lang="de-DE" dirty="0" err="1"/>
              <a:t>Q</a:t>
            </a:r>
            <a:r>
              <a:rPr lang="de-DE" dirty="0" err="1" smtClean="0"/>
              <a:t>uestionable</a:t>
            </a:r>
            <a:r>
              <a:rPr lang="de-DE" dirty="0" smtClean="0"/>
              <a:t>" MD inter-rater </a:t>
            </a:r>
            <a:r>
              <a:rPr lang="de-DE" dirty="0" err="1" smtClean="0"/>
              <a:t>reliability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0.28 </a:t>
            </a:r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: 0.61 ADHD, 0.54 </a:t>
            </a:r>
            <a:r>
              <a:rPr lang="de-DE" dirty="0" err="1" smtClean="0"/>
              <a:t>Borderline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5333" y="184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talk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36" y="496332"/>
            <a:ext cx="756285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182" y="6395514"/>
            <a:ext cx="2648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hr-H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10.1176</a:t>
            </a: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/appi.ajp.2012.12070999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457" y="268515"/>
            <a:ext cx="8503618" cy="972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7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Heterogeneity of MDD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genetic-ethic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380"/>
            <a:ext cx="9144000" cy="47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37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Heterogeneity of MDD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DSM-</a:t>
            </a:r>
            <a:r>
              <a:rPr lang="de-DE" dirty="0"/>
              <a:t>5</a:t>
            </a:r>
            <a:r>
              <a:rPr lang="de-DE" dirty="0" smtClean="0"/>
              <a:t> diagnosis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depression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Diminished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pleasure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Depressed</a:t>
            </a:r>
            <a:r>
              <a:rPr lang="de-DE" dirty="0" smtClean="0"/>
              <a:t> </a:t>
            </a:r>
            <a:r>
              <a:rPr lang="de-DE" dirty="0" err="1" smtClean="0"/>
              <a:t>mood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decrease</a:t>
            </a:r>
            <a:r>
              <a:rPr lang="de-DE" dirty="0" smtClean="0"/>
              <a:t> in </a:t>
            </a:r>
            <a:r>
              <a:rPr lang="de-DE" dirty="0" err="1" smtClean="0"/>
              <a:t>either</a:t>
            </a:r>
            <a:r>
              <a:rPr lang="de-DE" dirty="0" smtClean="0"/>
              <a:t> </a:t>
            </a:r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appetite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Insomnia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hypersomnia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Psychomotor </a:t>
            </a:r>
            <a:r>
              <a:rPr lang="de-DE" dirty="0" err="1" smtClean="0"/>
              <a:t>agitation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retardation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Fatigue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Worthlessness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inapproriate</a:t>
            </a:r>
            <a:r>
              <a:rPr lang="de-DE" dirty="0" smtClean="0"/>
              <a:t> </a:t>
            </a:r>
            <a:r>
              <a:rPr lang="de-DE" dirty="0" err="1" smtClean="0"/>
              <a:t>guilt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Problems </a:t>
            </a:r>
            <a:r>
              <a:rPr lang="de-DE" dirty="0" err="1" smtClean="0"/>
              <a:t>concentrating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making</a:t>
            </a:r>
            <a:r>
              <a:rPr lang="de-DE" dirty="0" smtClean="0"/>
              <a:t> </a:t>
            </a:r>
            <a:r>
              <a:rPr lang="de-DE" dirty="0" err="1" smtClean="0"/>
              <a:t>decisions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Thoughts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death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suicidal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deation</a:t>
            </a:r>
            <a:r>
              <a:rPr lang="de-DE" dirty="0" smtClean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277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MDD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conducted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Depression </a:t>
            </a:r>
            <a:r>
              <a:rPr lang="de-DE" dirty="0" err="1" smtClean="0"/>
              <a:t>assessment</a:t>
            </a:r>
            <a:endParaRPr lang="de-DE" dirty="0" smtClean="0"/>
          </a:p>
          <a:p>
            <a:pPr lvl="1"/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assess</a:t>
            </a:r>
            <a:r>
              <a:rPr lang="de-DE" dirty="0"/>
              <a:t> a </a:t>
            </a:r>
            <a:r>
              <a:rPr lang="de-DE" dirty="0" err="1"/>
              <a:t>range</a:t>
            </a:r>
            <a:r>
              <a:rPr lang="de-DE" i="1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depression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like </a:t>
            </a:r>
            <a:r>
              <a:rPr lang="de-DE" dirty="0" err="1"/>
              <a:t>sad</a:t>
            </a:r>
            <a:r>
              <a:rPr lang="de-DE" dirty="0"/>
              <a:t> </a:t>
            </a:r>
            <a:r>
              <a:rPr lang="de-DE" dirty="0" err="1"/>
              <a:t>mood</a:t>
            </a:r>
            <a:r>
              <a:rPr lang="de-DE" dirty="0"/>
              <a:t>, </a:t>
            </a:r>
            <a:r>
              <a:rPr lang="de-DE" dirty="0" err="1"/>
              <a:t>insomnia</a:t>
            </a:r>
            <a:r>
              <a:rPr lang="de-DE" dirty="0"/>
              <a:t>, </a:t>
            </a:r>
            <a:r>
              <a:rPr lang="de-DE" dirty="0" err="1"/>
              <a:t>fatigue</a:t>
            </a:r>
            <a:r>
              <a:rPr lang="de-DE" dirty="0"/>
              <a:t>,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suicidal</a:t>
            </a:r>
            <a:r>
              <a:rPr lang="de-DE" dirty="0"/>
              <a:t> </a:t>
            </a:r>
            <a:r>
              <a:rPr lang="de-DE" dirty="0" err="1"/>
              <a:t>ideation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Add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-score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reflects</a:t>
            </a:r>
            <a:r>
              <a:rPr lang="de-DE" dirty="0"/>
              <a:t> </a:t>
            </a:r>
            <a:r>
              <a:rPr lang="de-DE" dirty="0" err="1"/>
              <a:t>depression</a:t>
            </a:r>
            <a:r>
              <a:rPr lang="de-DE" dirty="0"/>
              <a:t> </a:t>
            </a:r>
            <a:r>
              <a:rPr lang="de-DE" dirty="0" err="1"/>
              <a:t>severity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Textfeld 22"/>
          <p:cNvSpPr txBox="1"/>
          <p:nvPr/>
        </p:nvSpPr>
        <p:spPr>
          <a:xfrm flipH="1">
            <a:off x="9893108" y="3537491"/>
            <a:ext cx="123365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2" descr="C:\Users\u0097060\Dropbox\Research\Conferences, Seminars, Workshops\2015-02 LIPS\BD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365250"/>
            <a:ext cx="48006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533900" y="2008250"/>
            <a:ext cx="311150" cy="3111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30725" y="3965575"/>
            <a:ext cx="311150" cy="3111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0725" y="5653225"/>
            <a:ext cx="311150" cy="3111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5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of MDD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DSM-</a:t>
            </a:r>
            <a:r>
              <a:rPr lang="de-DE" dirty="0"/>
              <a:t>5</a:t>
            </a:r>
            <a:r>
              <a:rPr lang="de-DE" dirty="0" smtClean="0"/>
              <a:t> diagnosis of </a:t>
            </a:r>
            <a:r>
              <a:rPr lang="de-DE" dirty="0" err="1" smtClean="0"/>
              <a:t>depression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Diminished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or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/>
              <a:t>pleasure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Depressed</a:t>
            </a:r>
            <a:r>
              <a:rPr lang="de-DE" dirty="0" smtClean="0"/>
              <a:t> </a:t>
            </a:r>
            <a:r>
              <a:rPr lang="de-DE" dirty="0" err="1" smtClean="0"/>
              <a:t>mood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decrease</a:t>
            </a:r>
            <a:r>
              <a:rPr lang="de-DE" dirty="0" smtClean="0"/>
              <a:t> in </a:t>
            </a:r>
            <a:r>
              <a:rPr lang="de-DE" dirty="0" err="1" smtClean="0"/>
              <a:t>either</a:t>
            </a:r>
            <a:r>
              <a:rPr lang="de-DE" dirty="0" smtClean="0"/>
              <a:t> </a:t>
            </a:r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appetite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Insomnia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hypersomnia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Psychomotor </a:t>
            </a:r>
            <a:r>
              <a:rPr lang="de-DE" dirty="0" err="1" smtClean="0"/>
              <a:t>agitation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retardation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Fatigue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Worthlessness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inapproriate</a:t>
            </a:r>
            <a:r>
              <a:rPr lang="de-DE" dirty="0" smtClean="0"/>
              <a:t> </a:t>
            </a:r>
            <a:r>
              <a:rPr lang="de-DE" dirty="0" err="1" smtClean="0"/>
              <a:t>guilt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Problems </a:t>
            </a:r>
            <a:r>
              <a:rPr lang="de-DE" dirty="0" err="1" smtClean="0"/>
              <a:t>concentrating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making</a:t>
            </a:r>
            <a:r>
              <a:rPr lang="de-DE" dirty="0" smtClean="0"/>
              <a:t> </a:t>
            </a:r>
            <a:r>
              <a:rPr lang="de-DE" dirty="0" err="1" smtClean="0"/>
              <a:t>decisions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Thoughts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death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suicidal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deation</a:t>
            </a:r>
            <a:r>
              <a:rPr lang="de-DE" dirty="0" smtClean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61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of MDD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/>
          </a:bodyPr>
          <a:lstStyle/>
          <a:p>
            <a:r>
              <a:rPr lang="de-DE" dirty="0" smtClean="0"/>
              <a:t>DSM-</a:t>
            </a:r>
            <a:r>
              <a:rPr lang="de-DE" dirty="0"/>
              <a:t>5</a:t>
            </a:r>
            <a:r>
              <a:rPr lang="de-DE" dirty="0" smtClean="0"/>
              <a:t> diagnosis of </a:t>
            </a:r>
            <a:r>
              <a:rPr lang="de-DE" dirty="0" err="1" smtClean="0"/>
              <a:t>depression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Diminished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or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/>
              <a:t>pleasure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Depressed</a:t>
            </a:r>
            <a:r>
              <a:rPr lang="de-DE" dirty="0" smtClean="0"/>
              <a:t> </a:t>
            </a:r>
            <a:r>
              <a:rPr lang="de-DE" dirty="0" err="1" smtClean="0"/>
              <a:t>mood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decrease</a:t>
            </a:r>
            <a:r>
              <a:rPr lang="de-DE" dirty="0" smtClean="0"/>
              <a:t> in </a:t>
            </a:r>
            <a:r>
              <a:rPr lang="de-DE" dirty="0" err="1" smtClean="0"/>
              <a:t>either</a:t>
            </a:r>
            <a:r>
              <a:rPr lang="de-DE" dirty="0" smtClean="0"/>
              <a:t> </a:t>
            </a:r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appetite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Insomnia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hypersomnia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Psychomotor </a:t>
            </a:r>
            <a:r>
              <a:rPr lang="de-DE" dirty="0" err="1" smtClean="0"/>
              <a:t>agitation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retardation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Fatigue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Worthlessness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inapproriate</a:t>
            </a:r>
            <a:r>
              <a:rPr lang="de-DE" dirty="0" smtClean="0"/>
              <a:t> </a:t>
            </a:r>
            <a:r>
              <a:rPr lang="de-DE" dirty="0" err="1" smtClean="0"/>
              <a:t>guilt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Problems </a:t>
            </a:r>
            <a:r>
              <a:rPr lang="de-DE" dirty="0" err="1" smtClean="0"/>
              <a:t>concentrating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making</a:t>
            </a:r>
            <a:r>
              <a:rPr lang="de-DE" dirty="0" smtClean="0"/>
              <a:t> </a:t>
            </a:r>
            <a:r>
              <a:rPr lang="de-DE" dirty="0" err="1" smtClean="0"/>
              <a:t>decisions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Thoughts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death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C0504D"/>
                </a:solidFill>
              </a:rPr>
              <a:t>or</a:t>
            </a:r>
            <a:r>
              <a:rPr lang="de-DE" dirty="0" smtClean="0">
                <a:solidFill>
                  <a:srgbClr val="C0504D"/>
                </a:solidFill>
              </a:rPr>
              <a:t> </a:t>
            </a:r>
            <a:r>
              <a:rPr lang="de-DE" dirty="0" err="1" smtClean="0"/>
              <a:t>suicidal</a:t>
            </a:r>
            <a:r>
              <a:rPr lang="de-DE" dirty="0" smtClean="0"/>
              <a:t> </a:t>
            </a:r>
            <a:r>
              <a:rPr lang="de-DE" dirty="0" err="1" smtClean="0"/>
              <a:t>ideation</a:t>
            </a:r>
            <a:endParaRPr lang="de-DE" dirty="0" smtClean="0"/>
          </a:p>
          <a:p>
            <a:pPr marL="457200" lvl="1" indent="0">
              <a:buNone/>
            </a:pPr>
            <a:r>
              <a:rPr lang="de-DE" i="1" dirty="0" err="1" smtClean="0"/>
              <a:t>Depending</a:t>
            </a:r>
            <a:r>
              <a:rPr lang="de-DE" i="1" dirty="0" smtClean="0"/>
              <a:t> on </a:t>
            </a:r>
            <a:r>
              <a:rPr lang="de-DE" i="1" dirty="0" err="1" smtClean="0"/>
              <a:t>how</a:t>
            </a:r>
            <a:r>
              <a:rPr lang="de-DE" i="1" dirty="0" smtClean="0"/>
              <a:t> </a:t>
            </a:r>
            <a:r>
              <a:rPr lang="de-DE" i="1" dirty="0" err="1" smtClean="0"/>
              <a:t>you</a:t>
            </a:r>
            <a:r>
              <a:rPr lang="de-DE" i="1" dirty="0" smtClean="0"/>
              <a:t> </a:t>
            </a:r>
            <a:r>
              <a:rPr lang="de-DE" i="1" dirty="0" err="1" smtClean="0"/>
              <a:t>count</a:t>
            </a:r>
            <a:r>
              <a:rPr lang="de-DE" i="1" dirty="0" smtClean="0"/>
              <a:t>, </a:t>
            </a:r>
            <a:r>
              <a:rPr lang="de-DE" i="1" dirty="0" err="1" smtClean="0"/>
              <a:t>this</a:t>
            </a:r>
            <a:r>
              <a:rPr lang="de-DE" i="1" dirty="0" smtClean="0"/>
              <a:t> </a:t>
            </a:r>
            <a:r>
              <a:rPr lang="de-DE" i="1" dirty="0" err="1" smtClean="0"/>
              <a:t>allows</a:t>
            </a:r>
            <a:r>
              <a:rPr lang="de-DE" i="1" dirty="0" smtClean="0"/>
              <a:t> </a:t>
            </a:r>
            <a:r>
              <a:rPr lang="de-DE" i="1" dirty="0" err="1" smtClean="0"/>
              <a:t>for</a:t>
            </a:r>
            <a:r>
              <a:rPr lang="de-DE" i="1" dirty="0" smtClean="0"/>
              <a:t> a large </a:t>
            </a:r>
            <a:r>
              <a:rPr lang="de-DE" i="1" dirty="0" err="1" smtClean="0"/>
              <a:t>number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possible</a:t>
            </a:r>
            <a:r>
              <a:rPr lang="de-DE" i="1" dirty="0" smtClean="0"/>
              <a:t> </a:t>
            </a:r>
            <a:r>
              <a:rPr lang="de-DE" i="1" dirty="0" err="1" smtClean="0"/>
              <a:t>combinations</a:t>
            </a:r>
            <a:r>
              <a:rPr lang="de-DE" i="1" dirty="0" smtClean="0"/>
              <a:t>. </a:t>
            </a:r>
            <a:r>
              <a:rPr lang="de-DE" i="1" dirty="0" err="1" smtClean="0"/>
              <a:t>It</a:t>
            </a:r>
            <a:r>
              <a:rPr lang="de-DE" i="1" dirty="0" smtClean="0"/>
              <a:t> </a:t>
            </a:r>
            <a:r>
              <a:rPr lang="de-DE" i="1" dirty="0" err="1" smtClean="0"/>
              <a:t>is</a:t>
            </a:r>
            <a:r>
              <a:rPr lang="de-DE" i="1" dirty="0" smtClean="0"/>
              <a:t> </a:t>
            </a:r>
            <a:r>
              <a:rPr lang="de-DE" i="1" dirty="0" err="1" smtClean="0"/>
              <a:t>possible</a:t>
            </a:r>
            <a:r>
              <a:rPr lang="de-DE" i="1" dirty="0" smtClean="0"/>
              <a:t> </a:t>
            </a:r>
            <a:r>
              <a:rPr lang="de-DE" i="1" dirty="0" err="1" smtClean="0"/>
              <a:t>for</a:t>
            </a:r>
            <a:r>
              <a:rPr lang="de-DE" i="1" dirty="0" smtClean="0"/>
              <a:t> </a:t>
            </a:r>
            <a:r>
              <a:rPr lang="de-DE" i="1" dirty="0" err="1" smtClean="0"/>
              <a:t>patients</a:t>
            </a:r>
            <a:r>
              <a:rPr lang="de-DE" i="1" dirty="0" smtClean="0"/>
              <a:t> </a:t>
            </a:r>
            <a:r>
              <a:rPr lang="de-DE" i="1" dirty="0" err="1" smtClean="0"/>
              <a:t>with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same </a:t>
            </a:r>
            <a:r>
              <a:rPr lang="de-DE" i="1" dirty="0" err="1" smtClean="0"/>
              <a:t>diagnosis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have</a:t>
            </a:r>
            <a:r>
              <a:rPr lang="de-DE" i="1" dirty="0" smtClean="0"/>
              <a:t> </a:t>
            </a:r>
            <a:r>
              <a:rPr lang="de-DE" i="1" dirty="0" err="1" smtClean="0"/>
              <a:t>no</a:t>
            </a:r>
            <a:r>
              <a:rPr lang="de-DE" i="1" dirty="0" smtClean="0"/>
              <a:t> </a:t>
            </a:r>
            <a:r>
              <a:rPr lang="de-DE" i="1" dirty="0" err="1" smtClean="0"/>
              <a:t>single</a:t>
            </a:r>
            <a:r>
              <a:rPr lang="de-DE" i="1" dirty="0" smtClean="0"/>
              <a:t> </a:t>
            </a:r>
            <a:r>
              <a:rPr lang="de-DE" i="1" dirty="0" err="1" smtClean="0"/>
              <a:t>symptom</a:t>
            </a:r>
            <a:r>
              <a:rPr lang="de-DE" i="1" dirty="0" smtClean="0"/>
              <a:t> in </a:t>
            </a:r>
            <a:r>
              <a:rPr lang="de-DE" i="1" dirty="0" err="1" smtClean="0"/>
              <a:t>common</a:t>
            </a:r>
            <a:r>
              <a:rPr lang="de-DE" i="1" dirty="0" smtClean="0"/>
              <a:t>.</a:t>
            </a:r>
            <a:endParaRPr lang="de-DE" i="1" dirty="0"/>
          </a:p>
          <a:p>
            <a:pPr marL="0" indent="0">
              <a:buNone/>
            </a:pPr>
            <a:endParaRPr lang="de-DE" dirty="0"/>
          </a:p>
          <a:p>
            <a:pPr marL="514350" indent="-457200">
              <a:buFont typeface="+mj-lt"/>
              <a:buAutoNum type="arabicPeriod"/>
            </a:pP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673100" y="3132138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&gt; 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3100" y="3501470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&gt; 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3100" y="276484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&gt; </a:t>
            </a:r>
            <a:endParaRPr lang="en-US" b="1" dirty="0">
              <a:solidFill>
                <a:srgbClr val="C0504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9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Study on symptom profiles 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Study number of unique symptom profiles in </a:t>
            </a:r>
            <a:r>
              <a:rPr lang="de-DE" dirty="0"/>
              <a:t>3,703 </a:t>
            </a:r>
            <a:r>
              <a:rPr lang="en-US" dirty="0"/>
              <a:t>MD outpatients</a:t>
            </a:r>
          </a:p>
          <a:p>
            <a:r>
              <a:rPr lang="de-DE" dirty="0" err="1" smtClean="0"/>
              <a:t>Quantify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symptom</a:t>
            </a:r>
            <a:r>
              <a:rPr lang="de-DE" dirty="0"/>
              <a:t> </a:t>
            </a:r>
            <a:r>
              <a:rPr lang="de-DE" dirty="0" err="1" smtClean="0"/>
              <a:t>profiles</a:t>
            </a:r>
            <a:endParaRPr lang="de-DE" dirty="0" smtClean="0"/>
          </a:p>
          <a:p>
            <a:pPr lvl="1"/>
            <a:r>
              <a:rPr lang="de-DE" dirty="0" smtClean="0"/>
              <a:t>1 0 0 0 1 0 1 1 1 </a:t>
            </a:r>
            <a:endParaRPr lang="en-US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10.1016/j.jad.2014.10.010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Screen Shot 2015-10-05 at 5.28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29" y="1533525"/>
            <a:ext cx="7186896" cy="18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on symptom profiles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61597"/>
            <a:ext cx="8229600" cy="544058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1,030 </a:t>
            </a:r>
            <a:r>
              <a:rPr lang="en-US" dirty="0"/>
              <a:t>unique symptom </a:t>
            </a:r>
            <a:r>
              <a:rPr lang="en-US" dirty="0" smtClean="0"/>
              <a:t>profiles in </a:t>
            </a:r>
            <a:r>
              <a:rPr lang="de-DE" dirty="0"/>
              <a:t>3,703 </a:t>
            </a:r>
            <a:r>
              <a:rPr lang="en-US" dirty="0" smtClean="0"/>
              <a:t>MD outpatients </a:t>
            </a:r>
          </a:p>
          <a:p>
            <a:pPr lvl="1"/>
            <a:r>
              <a:rPr lang="en-US" dirty="0" smtClean="0"/>
              <a:t>3.6 patients per profile</a:t>
            </a:r>
          </a:p>
          <a:p>
            <a:r>
              <a:rPr lang="en-US" dirty="0" smtClean="0"/>
              <a:t>501 </a:t>
            </a:r>
            <a:r>
              <a:rPr lang="en-US" dirty="0"/>
              <a:t>profiles (48.6%) were endorsed by only one </a:t>
            </a:r>
            <a:r>
              <a:rPr lang="en-US" dirty="0" smtClean="0"/>
              <a:t>individual</a:t>
            </a:r>
          </a:p>
          <a:p>
            <a:r>
              <a:rPr lang="en-US" dirty="0" smtClean="0"/>
              <a:t>The </a:t>
            </a:r>
            <a:r>
              <a:rPr lang="en-US" dirty="0"/>
              <a:t>most common symptom profile exhibited a frequency of only 1.8</a:t>
            </a:r>
            <a:r>
              <a:rPr lang="en-US" dirty="0" smtClean="0"/>
              <a:t>%</a:t>
            </a:r>
          </a:p>
          <a:p>
            <a:r>
              <a:rPr lang="en-US" dirty="0" smtClean="0"/>
              <a:t>MDD may be a problematic phenotype </a:t>
            </a:r>
            <a:r>
              <a:rPr lang="en-US" dirty="0"/>
              <a:t>for genetic studies, brain studies, a "one size fits all" treatment, etc.</a:t>
            </a:r>
          </a:p>
          <a:p>
            <a:endParaRPr lang="de-DE" dirty="0" smtClean="0"/>
          </a:p>
          <a:p>
            <a:pPr lvl="1"/>
            <a:endParaRPr lang="en-US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10.1016/j.jad.2014.10.010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Screen Shot 2015-10-05 at 5.28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29" y="1533525"/>
            <a:ext cx="7186896" cy="18147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6578" y="1891551"/>
            <a:ext cx="1269938" cy="720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21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Heterogeneity of </a:t>
            </a:r>
            <a:r>
              <a:rPr lang="en-GB" dirty="0" smtClean="0"/>
              <a:t>MDD, continued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DSM-5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historical</a:t>
            </a:r>
            <a:r>
              <a:rPr lang="de-DE" dirty="0" smtClean="0"/>
              <a:t> </a:t>
            </a:r>
            <a:r>
              <a:rPr lang="de-DE" dirty="0" err="1" smtClean="0"/>
              <a:t>reasons</a:t>
            </a:r>
            <a:r>
              <a:rPr lang="de-DE" dirty="0" smtClean="0"/>
              <a:t>, not </a:t>
            </a:r>
            <a:r>
              <a:rPr lang="de-DE" dirty="0" err="1" smtClean="0"/>
              <a:t>psychometric</a:t>
            </a:r>
            <a:r>
              <a:rPr lang="de-DE" dirty="0" smtClean="0"/>
              <a:t> </a:t>
            </a:r>
            <a:r>
              <a:rPr lang="de-DE" dirty="0" err="1" smtClean="0"/>
              <a:t>reasons</a:t>
            </a:r>
            <a:r>
              <a:rPr lang="de-DE" dirty="0" smtClean="0"/>
              <a:t>. </a:t>
            </a:r>
            <a:r>
              <a:rPr lang="de-DE" dirty="0" err="1" smtClean="0"/>
              <a:t>Current</a:t>
            </a:r>
            <a:r>
              <a:rPr lang="de-DE" dirty="0" smtClean="0"/>
              <a:t> 9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derived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/>
              <a:t> </a:t>
            </a:r>
            <a:r>
              <a:rPr lang="de-DE" dirty="0" smtClean="0"/>
              <a:t>11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written</a:t>
            </a:r>
            <a:r>
              <a:rPr lang="de-DE" dirty="0" smtClean="0"/>
              <a:t> down </a:t>
            </a:r>
            <a:r>
              <a:rPr lang="de-DE" dirty="0" err="1" smtClean="0"/>
              <a:t>by</a:t>
            </a:r>
            <a:r>
              <a:rPr lang="de-DE" dirty="0" smtClean="0"/>
              <a:t> Cassidy in 1957; </a:t>
            </a: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Feighner</a:t>
            </a:r>
            <a:r>
              <a:rPr lang="de-DE" dirty="0" smtClean="0"/>
              <a:t> in 1972. </a:t>
            </a:r>
          </a:p>
          <a:p>
            <a:r>
              <a:rPr lang="de-DE" dirty="0" smtClean="0"/>
              <a:t>280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last </a:t>
            </a:r>
            <a:r>
              <a:rPr lang="de-DE" dirty="0" err="1" smtClean="0"/>
              <a:t>century</a:t>
            </a:r>
            <a:r>
              <a:rPr lang="de-DE" dirty="0" smtClean="0"/>
              <a:t>, at least 20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still </a:t>
            </a:r>
            <a:r>
              <a:rPr lang="de-DE" dirty="0" err="1" smtClean="0"/>
              <a:t>commonly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endParaRPr lang="en-US" dirty="0" smtClean="0"/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35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Common </a:t>
            </a:r>
            <a:r>
              <a:rPr lang="de-DE" dirty="0" err="1" smtClean="0"/>
              <a:t>scales</a:t>
            </a:r>
            <a:r>
              <a:rPr lang="de-DE" dirty="0" smtClean="0"/>
              <a:t> </a:t>
            </a:r>
            <a:r>
              <a:rPr lang="de-DE" dirty="0" err="1" smtClean="0"/>
              <a:t>assess</a:t>
            </a:r>
            <a:r>
              <a:rPr lang="de-DE" dirty="0" smtClean="0"/>
              <a:t> different </a:t>
            </a:r>
            <a:r>
              <a:rPr lang="de-DE" dirty="0" err="1" smtClean="0"/>
              <a:t>symptoms</a:t>
            </a:r>
            <a:endParaRPr lang="en-US" dirty="0"/>
          </a:p>
        </p:txBody>
      </p:sp>
      <p:pic>
        <p:nvPicPr>
          <p:cNvPr id="1026" name="Picture 2" descr="C:\Users\u0097060\Dropbox\Research\My Papers\1. First author publications\madness of depression measurement\3. Psychological Medicine\Figures\Fi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78" y="1025762"/>
            <a:ext cx="6605587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09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457200" y="18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Common </a:t>
            </a:r>
            <a:r>
              <a:rPr lang="de-DE" dirty="0" err="1" smtClean="0"/>
              <a:t>scales</a:t>
            </a:r>
            <a:r>
              <a:rPr lang="de-DE" dirty="0" smtClean="0"/>
              <a:t> </a:t>
            </a:r>
            <a:r>
              <a:rPr lang="de-DE" dirty="0" err="1" smtClean="0"/>
              <a:t>assess</a:t>
            </a:r>
            <a:r>
              <a:rPr lang="de-DE" dirty="0" smtClean="0"/>
              <a:t> different </a:t>
            </a:r>
            <a:r>
              <a:rPr lang="de-DE" dirty="0" err="1" smtClean="0"/>
              <a:t>symptoms</a:t>
            </a:r>
            <a:endParaRPr lang="en-US" dirty="0"/>
          </a:p>
        </p:txBody>
      </p:sp>
      <p:pic>
        <p:nvPicPr>
          <p:cNvPr id="13" name="Picture 12" descr="C:\Users\u0097060\Desktop\t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27" y="3868065"/>
            <a:ext cx="5653755" cy="23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0097060\Desktop\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6" y="1212540"/>
            <a:ext cx="5248839" cy="24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16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93355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6313488" cy="4525963"/>
          </a:xfrm>
        </p:spPr>
        <p:txBody>
          <a:bodyPr/>
          <a:lstStyle/>
          <a:p>
            <a:r>
              <a:rPr lang="en-US" dirty="0" smtClean="0"/>
              <a:t>1980, DSM-III: "By the time the DSM-IV is released, biomarkers will be readily available for all psychiatric diseases."</a:t>
            </a:r>
          </a:p>
          <a:p>
            <a:r>
              <a:rPr lang="en-US" dirty="0" smtClean="0"/>
              <a:t>35 years and 2 DSM iterations later, we have no single reliable biomarker for any of the main psychiatric disorders. Nonetheless, </a:t>
            </a:r>
            <a:r>
              <a:rPr lang="en-US" i="1" dirty="0" smtClean="0"/>
              <a:t>more of the same</a:t>
            </a:r>
            <a:r>
              <a:rPr lang="en-US" dirty="0" smtClean="0"/>
              <a:t> attitude prevails.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1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93355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6313488" cy="4525963"/>
          </a:xfrm>
        </p:spPr>
        <p:txBody>
          <a:bodyPr/>
          <a:lstStyle/>
          <a:p>
            <a:r>
              <a:rPr lang="en-US" dirty="0" smtClean="0"/>
              <a:t>1980, DSM-III: </a:t>
            </a:r>
            <a:r>
              <a:rPr lang="en-US" dirty="0" smtClean="0">
                <a:solidFill>
                  <a:schemeClr val="accent2"/>
                </a:solidFill>
              </a:rPr>
              <a:t>"By the time the DSM-IV is released, biomarkers will be readily available for all psychiatric diseases."</a:t>
            </a:r>
          </a:p>
          <a:p>
            <a:r>
              <a:rPr lang="en-US" dirty="0" smtClean="0"/>
              <a:t>35 years and 2 DSM iterations later, we have no single reliable biomarker for any of the main psychiatric disorders. Nonetheless, </a:t>
            </a:r>
            <a:r>
              <a:rPr lang="en-US" i="1" dirty="0" smtClean="0"/>
              <a:t>more of the same</a:t>
            </a:r>
            <a:r>
              <a:rPr lang="en-US" dirty="0" smtClean="0"/>
              <a:t> attitude prevails.</a:t>
            </a:r>
          </a:p>
          <a:p>
            <a:r>
              <a:rPr lang="en-US" dirty="0" smtClean="0"/>
              <a:t>2015, Science: </a:t>
            </a:r>
            <a:r>
              <a:rPr lang="en-US" dirty="0" smtClean="0">
                <a:solidFill>
                  <a:srgbClr val="C0504D"/>
                </a:solidFill>
              </a:rPr>
              <a:t>"The next few years will undoubtedly see a radical transformation of our understanding of the biological origins of all neuropsychiatric disorders."</a:t>
            </a:r>
            <a:endParaRPr lang="en-US" dirty="0">
              <a:solidFill>
                <a:srgbClr val="C0504D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panda-cub-playing-with-ball-animated-gif-cute-animal-pictur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74" y="2093912"/>
            <a:ext cx="408574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7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-163963" y="1589517"/>
            <a:ext cx="7090676" cy="363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 smtClean="0"/>
              <a:t>Why do we have these research practices,</a:t>
            </a:r>
            <a:br>
              <a:rPr lang="en-US" sz="2800" b="1" dirty="0" smtClean="0"/>
            </a:br>
            <a:r>
              <a:rPr lang="en-US" sz="2800" b="1" dirty="0" smtClean="0"/>
              <a:t>and where do they come from </a:t>
            </a:r>
            <a:r>
              <a:rPr lang="en-US" sz="2800" b="1" dirty="0" smtClean="0"/>
              <a:t>?</a:t>
            </a:r>
          </a:p>
          <a:p>
            <a:endParaRPr lang="de-DE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Why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do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look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"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depression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genes" </a:t>
            </a:r>
            <a:b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"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causes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depression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"?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4" name="Picture 4" descr="C:\Users\u0097060\Desktop\whywhyw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466" y="2784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42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MDD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conducted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Depression </a:t>
            </a:r>
            <a:r>
              <a:rPr lang="de-DE" dirty="0" err="1" smtClean="0"/>
              <a:t>assessment</a:t>
            </a:r>
            <a:endParaRPr lang="de-DE" dirty="0" smtClean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assess</a:t>
            </a:r>
            <a:r>
              <a:rPr lang="de-DE" dirty="0" smtClean="0"/>
              <a:t> a </a:t>
            </a:r>
            <a:r>
              <a:rPr lang="de-DE" dirty="0" err="1" smtClean="0"/>
              <a:t>range</a:t>
            </a:r>
            <a:r>
              <a:rPr lang="de-DE" i="1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like </a:t>
            </a:r>
            <a:r>
              <a:rPr lang="de-DE" dirty="0" err="1" smtClean="0"/>
              <a:t>sad</a:t>
            </a:r>
            <a:r>
              <a:rPr lang="de-DE" dirty="0" smtClean="0"/>
              <a:t> </a:t>
            </a:r>
            <a:r>
              <a:rPr lang="de-DE" dirty="0" err="1" smtClean="0"/>
              <a:t>mood</a:t>
            </a:r>
            <a:r>
              <a:rPr lang="de-DE" dirty="0" smtClean="0"/>
              <a:t>, </a:t>
            </a:r>
            <a:r>
              <a:rPr lang="de-DE" dirty="0" err="1" smtClean="0"/>
              <a:t>insomnia</a:t>
            </a:r>
            <a:r>
              <a:rPr lang="de-DE" dirty="0" smtClean="0"/>
              <a:t>, </a:t>
            </a:r>
            <a:r>
              <a:rPr lang="de-DE" dirty="0" err="1" smtClean="0"/>
              <a:t>fatigue</a:t>
            </a:r>
            <a:r>
              <a:rPr lang="de-DE" dirty="0" smtClean="0"/>
              <a:t>, </a:t>
            </a:r>
            <a:r>
              <a:rPr lang="de-DE" dirty="0" err="1" smtClean="0"/>
              <a:t>concentration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suicidal</a:t>
            </a:r>
            <a:r>
              <a:rPr lang="de-DE" dirty="0" smtClean="0"/>
              <a:t> </a:t>
            </a:r>
            <a:r>
              <a:rPr lang="de-DE" dirty="0" err="1" smtClean="0"/>
              <a:t>ideation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Add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sum</a:t>
            </a:r>
            <a:r>
              <a:rPr lang="de-DE" dirty="0" smtClean="0"/>
              <a:t>-score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reflects</a:t>
            </a:r>
            <a:r>
              <a:rPr lang="de-DE" dirty="0" smtClean="0"/>
              <a:t>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severity</a:t>
            </a:r>
            <a:endParaRPr lang="de-DE" dirty="0" smtClean="0"/>
          </a:p>
          <a:p>
            <a:r>
              <a:rPr lang="de-DE" dirty="0"/>
              <a:t>Statistical </a:t>
            </a:r>
            <a:r>
              <a:rPr lang="de-DE" dirty="0" err="1"/>
              <a:t>analysis</a:t>
            </a:r>
            <a:endParaRPr lang="de-DE" dirty="0"/>
          </a:p>
          <a:p>
            <a:pPr lvl="1"/>
            <a:r>
              <a:rPr lang="de-DE" dirty="0" err="1"/>
              <a:t>Categorical</a:t>
            </a:r>
            <a:r>
              <a:rPr lang="de-DE" dirty="0"/>
              <a:t>: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i="1" dirty="0" err="1"/>
              <a:t>threshold</a:t>
            </a:r>
            <a:r>
              <a:rPr lang="de-DE" i="1" dirty="0"/>
              <a:t> </a:t>
            </a:r>
            <a:r>
              <a:rPr lang="de-DE" dirty="0"/>
              <a:t>on </a:t>
            </a:r>
            <a:r>
              <a:rPr lang="de-DE" dirty="0" err="1"/>
              <a:t>sum</a:t>
            </a:r>
            <a:r>
              <a:rPr lang="de-DE" dirty="0"/>
              <a:t>-score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split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healthy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depressed</a:t>
            </a:r>
            <a:r>
              <a:rPr lang="de-DE" dirty="0"/>
              <a:t>,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biomarkers</a:t>
            </a:r>
            <a:r>
              <a:rPr lang="de-DE" dirty="0"/>
              <a:t>,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, etc.</a:t>
            </a:r>
          </a:p>
          <a:p>
            <a:pPr lvl="1"/>
            <a:r>
              <a:rPr lang="de-DE" dirty="0"/>
              <a:t>Dimensional: </a:t>
            </a:r>
            <a:r>
              <a:rPr lang="de-DE" dirty="0" err="1"/>
              <a:t>associate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-score (</a:t>
            </a:r>
            <a:r>
              <a:rPr lang="de-DE" dirty="0" err="1"/>
              <a:t>depression</a:t>
            </a:r>
            <a:r>
              <a:rPr lang="de-DE" dirty="0"/>
              <a:t> </a:t>
            </a:r>
            <a:r>
              <a:rPr lang="de-DE" dirty="0" err="1"/>
              <a:t>severity</a:t>
            </a:r>
            <a:r>
              <a:rPr lang="de-DE" dirty="0"/>
              <a:t>)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biomarkers</a:t>
            </a:r>
            <a:r>
              <a:rPr lang="de-DE" dirty="0"/>
              <a:t>,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, etc</a:t>
            </a:r>
            <a:r>
              <a:rPr lang="de-DE" dirty="0" smtClean="0"/>
              <a:t>.</a:t>
            </a:r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Textfeld 22"/>
          <p:cNvSpPr txBox="1"/>
          <p:nvPr/>
        </p:nvSpPr>
        <p:spPr>
          <a:xfrm flipH="1">
            <a:off x="9893108" y="3537491"/>
            <a:ext cx="123365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3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908" y="1854200"/>
            <a:ext cx="3718982" cy="859367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/>
              <a:t>Outline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866" y="3182759"/>
            <a:ext cx="6405865" cy="2329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How MDD research is conducted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MDD </a:t>
            </a:r>
            <a:r>
              <a:rPr lang="de-DE" dirty="0" err="1" smtClean="0">
                <a:solidFill>
                  <a:srgbClr val="000000"/>
                </a:solidFill>
              </a:rPr>
              <a:t>research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stuck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chemeClr val="accent2"/>
                </a:solidFill>
              </a:rPr>
              <a:t>MDD </a:t>
            </a:r>
            <a:r>
              <a:rPr lang="de-DE" dirty="0" err="1" smtClean="0">
                <a:solidFill>
                  <a:schemeClr val="accent2"/>
                </a:solidFill>
              </a:rPr>
              <a:t>is</a:t>
            </a:r>
            <a:r>
              <a:rPr lang="de-DE" dirty="0" smtClean="0">
                <a:solidFill>
                  <a:schemeClr val="accent2"/>
                </a:solidFill>
              </a:rPr>
              <a:t> stuck due </a:t>
            </a:r>
            <a:r>
              <a:rPr lang="de-DE" dirty="0" err="1" smtClean="0">
                <a:solidFill>
                  <a:schemeClr val="accent2"/>
                </a:solidFill>
              </a:rPr>
              <a:t>to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problematic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assumptions</a:t>
            </a:r>
            <a:endParaRPr lang="de-DE" dirty="0" smtClean="0">
              <a:solidFill>
                <a:schemeClr val="accent2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Symptomics </a:t>
            </a:r>
            <a:r>
              <a:rPr lang="de-DE" dirty="0" err="1" smtClean="0">
                <a:solidFill>
                  <a:srgbClr val="000000"/>
                </a:solidFill>
              </a:rPr>
              <a:t>offers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opportunities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28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Diseases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 err="1" smtClean="0"/>
              <a:t>Disease</a:t>
            </a:r>
            <a:r>
              <a:rPr lang="de-DE" dirty="0" smtClean="0"/>
              <a:t> </a:t>
            </a:r>
            <a:r>
              <a:rPr lang="de-DE" dirty="0"/>
              <a:t>-</a:t>
            </a:r>
            <a:r>
              <a:rPr lang="en-US" dirty="0"/>
              <a:t>&gt;</a:t>
            </a:r>
            <a:r>
              <a:rPr lang="de-DE" dirty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Ask</a:t>
            </a:r>
            <a:r>
              <a:rPr lang="de-DE" dirty="0" smtClean="0"/>
              <a:t> </a:t>
            </a:r>
            <a:r>
              <a:rPr lang="de-DE" dirty="0" err="1" smtClean="0"/>
              <a:t>patients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endParaRPr lang="de-DE" dirty="0" smtClean="0"/>
          </a:p>
          <a:p>
            <a:pPr lvl="1"/>
            <a:r>
              <a:rPr lang="de-DE" dirty="0" err="1" smtClean="0"/>
              <a:t>Treat</a:t>
            </a:r>
            <a:r>
              <a:rPr lang="de-DE" dirty="0" smtClean="0"/>
              <a:t> </a:t>
            </a:r>
            <a:r>
              <a:rPr lang="de-DE" dirty="0" err="1"/>
              <a:t>disorders</a:t>
            </a:r>
            <a:r>
              <a:rPr lang="de-DE" dirty="0"/>
              <a:t>, not </a:t>
            </a:r>
            <a:r>
              <a:rPr lang="de-DE" dirty="0" err="1"/>
              <a:t>symptoms</a:t>
            </a:r>
            <a:r>
              <a:rPr lang="de-DE" dirty="0"/>
              <a:t> </a:t>
            </a:r>
            <a:endParaRPr lang="de-DE" dirty="0" smtClean="0"/>
          </a:p>
          <a:p>
            <a:pPr lvl="1"/>
            <a:r>
              <a:rPr lang="de-DE" dirty="0" smtClean="0"/>
              <a:t>A </a:t>
            </a:r>
            <a:r>
              <a:rPr lang="de-DE" dirty="0" err="1" smtClean="0"/>
              <a:t>symptom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always</a:t>
            </a:r>
            <a:r>
              <a:rPr lang="de-DE" dirty="0" smtClean="0"/>
              <a:t> a </a:t>
            </a:r>
            <a:r>
              <a:rPr lang="de-DE" dirty="0" err="1" smtClean="0"/>
              <a:t>symptom</a:t>
            </a:r>
            <a:r>
              <a:rPr lang="de-DE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dirty="0" err="1" smtClean="0"/>
              <a:t>something</a:t>
            </a:r>
            <a:endParaRPr lang="de-DE" dirty="0" smtClean="0"/>
          </a:p>
          <a:p>
            <a:r>
              <a:rPr lang="de-DE" i="1" dirty="0" smtClean="0"/>
              <a:t>Common </a:t>
            </a:r>
            <a:r>
              <a:rPr lang="de-DE" i="1" dirty="0" err="1"/>
              <a:t>cause</a:t>
            </a:r>
            <a:r>
              <a:rPr lang="de-DE" i="1" dirty="0"/>
              <a:t> </a:t>
            </a:r>
            <a:r>
              <a:rPr lang="de-DE" i="1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disease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in </a:t>
            </a:r>
            <a:r>
              <a:rPr lang="de-DE" dirty="0" err="1" smtClean="0"/>
              <a:t>general</a:t>
            </a:r>
            <a:r>
              <a:rPr lang="de-DE" dirty="0" smtClean="0"/>
              <a:t> </a:t>
            </a:r>
            <a:r>
              <a:rPr lang="de-DE" dirty="0" err="1" smtClean="0"/>
              <a:t>medicine</a:t>
            </a:r>
            <a:r>
              <a:rPr lang="de-DE" dirty="0" smtClean="0"/>
              <a:t> &amp; </a:t>
            </a:r>
            <a:r>
              <a:rPr lang="de-DE" dirty="0" err="1" smtClean="0"/>
              <a:t>psychiatry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69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9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1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11" name="Gerade Verbindung mit Pfeil 15"/>
          <p:cNvCxnSpPr/>
          <p:nvPr/>
        </p:nvCxnSpPr>
        <p:spPr>
          <a:xfrm rot="5400000" flipH="1" flipV="1">
            <a:off x="4140295" y="2686769"/>
            <a:ext cx="677399" cy="6679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2" name="Gerade Verbindung mit Pfeil 16"/>
          <p:cNvCxnSpPr/>
          <p:nvPr/>
        </p:nvCxnSpPr>
        <p:spPr>
          <a:xfrm>
            <a:off x="4144999" y="3674642"/>
            <a:ext cx="667991" cy="11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3" name="Gerade Verbindung mit Pfeil 17"/>
          <p:cNvCxnSpPr/>
          <p:nvPr/>
        </p:nvCxnSpPr>
        <p:spPr>
          <a:xfrm>
            <a:off x="4144999" y="3999229"/>
            <a:ext cx="677399" cy="63035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4" name="Gerade Verbindung mit Pfeil 18"/>
          <p:cNvCxnSpPr/>
          <p:nvPr/>
        </p:nvCxnSpPr>
        <p:spPr>
          <a:xfrm flipV="1">
            <a:off x="4154408" y="3180705"/>
            <a:ext cx="667991" cy="33869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" name="Gerade Verbindung mit Pfeil 19"/>
          <p:cNvCxnSpPr/>
          <p:nvPr/>
        </p:nvCxnSpPr>
        <p:spPr>
          <a:xfrm>
            <a:off x="4154408" y="3858104"/>
            <a:ext cx="667991" cy="31988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6" name="Oval 1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20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9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1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11" name="Gerade Verbindung mit Pfeil 15"/>
          <p:cNvCxnSpPr/>
          <p:nvPr/>
        </p:nvCxnSpPr>
        <p:spPr>
          <a:xfrm rot="5400000" flipH="1" flipV="1">
            <a:off x="4140295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2" name="Gerade Verbindung mit Pfeil 16"/>
          <p:cNvCxnSpPr/>
          <p:nvPr/>
        </p:nvCxnSpPr>
        <p:spPr>
          <a:xfrm>
            <a:off x="4144999" y="3674642"/>
            <a:ext cx="667991" cy="11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3" name="Gerade Verbindung mit Pfeil 17"/>
          <p:cNvCxnSpPr/>
          <p:nvPr/>
        </p:nvCxnSpPr>
        <p:spPr>
          <a:xfrm>
            <a:off x="4144999" y="3999229"/>
            <a:ext cx="677399" cy="63035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4" name="Gerade Verbindung mit Pfeil 18"/>
          <p:cNvCxnSpPr/>
          <p:nvPr/>
        </p:nvCxnSpPr>
        <p:spPr>
          <a:xfrm flipV="1">
            <a:off x="4154408" y="3180705"/>
            <a:ext cx="667991" cy="33869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" name="Gerade Verbindung mit Pfeil 19"/>
          <p:cNvCxnSpPr/>
          <p:nvPr/>
        </p:nvCxnSpPr>
        <p:spPr>
          <a:xfrm>
            <a:off x="4154408" y="3858104"/>
            <a:ext cx="667991" cy="31988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6" name="Oval 1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18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09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cxnSp>
        <p:nvCxnSpPr>
          <p:cNvPr id="11" name="Gerade Verbindung mit Pfeil 15"/>
          <p:cNvCxnSpPr/>
          <p:nvPr/>
        </p:nvCxnSpPr>
        <p:spPr>
          <a:xfrm rot="5400000" flipH="1" flipV="1">
            <a:off x="4140295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4" name="Gerade Verbindung mit Pfeil 18"/>
          <p:cNvCxnSpPr/>
          <p:nvPr/>
        </p:nvCxnSpPr>
        <p:spPr>
          <a:xfrm flipV="1">
            <a:off x="4154408" y="3180705"/>
            <a:ext cx="667991" cy="33869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6" name="Oval 1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18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Fever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21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22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23" name="Gerade Verbindung mit Pfeil 16"/>
          <p:cNvCxnSpPr/>
          <p:nvPr/>
        </p:nvCxnSpPr>
        <p:spPr>
          <a:xfrm>
            <a:off x="4144999" y="3674642"/>
            <a:ext cx="667991" cy="11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4" name="Gerade Verbindung mit Pfeil 17"/>
          <p:cNvCxnSpPr/>
          <p:nvPr/>
        </p:nvCxnSpPr>
        <p:spPr>
          <a:xfrm>
            <a:off x="4144999" y="3999229"/>
            <a:ext cx="677399" cy="63035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5" name="Gerade Verbindung mit Pfeil 19"/>
          <p:cNvCxnSpPr/>
          <p:nvPr/>
        </p:nvCxnSpPr>
        <p:spPr>
          <a:xfrm>
            <a:off x="4154408" y="3858104"/>
            <a:ext cx="667991" cy="31988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0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9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1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11" name="Gerade Verbindung mit Pfeil 15"/>
          <p:cNvCxnSpPr/>
          <p:nvPr/>
        </p:nvCxnSpPr>
        <p:spPr>
          <a:xfrm rot="5400000" flipH="1" flipV="1">
            <a:off x="4140295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2" name="Gerade Verbindung mit Pfeil 16"/>
          <p:cNvCxnSpPr/>
          <p:nvPr/>
        </p:nvCxnSpPr>
        <p:spPr>
          <a:xfrm>
            <a:off x="4144999" y="3674642"/>
            <a:ext cx="667991" cy="117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3" name="Gerade Verbindung mit Pfeil 17"/>
          <p:cNvCxnSpPr/>
          <p:nvPr/>
        </p:nvCxnSpPr>
        <p:spPr>
          <a:xfrm>
            <a:off x="4144999" y="3999229"/>
            <a:ext cx="677399" cy="63035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4" name="Gerade Verbindung mit Pfeil 18"/>
          <p:cNvCxnSpPr/>
          <p:nvPr/>
        </p:nvCxnSpPr>
        <p:spPr>
          <a:xfrm flipV="1">
            <a:off x="4154408" y="3180705"/>
            <a:ext cx="667991" cy="33869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" name="Gerade Verbindung mit Pfeil 19"/>
          <p:cNvCxnSpPr/>
          <p:nvPr/>
        </p:nvCxnSpPr>
        <p:spPr>
          <a:xfrm>
            <a:off x="4154408" y="3858104"/>
            <a:ext cx="667991" cy="31988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6" name="Oval 1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18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Fever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Runny nose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Koplik's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spots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Cough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5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4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35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36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37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38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sp>
        <p:nvSpPr>
          <p:cNvPr id="39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Fever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Runny nose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Koplik's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spots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Cough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53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47</a:t>
            </a:fld>
            <a:endParaRPr lang="en-US"/>
          </a:p>
        </p:txBody>
      </p:sp>
      <p:cxnSp>
        <p:nvCxnSpPr>
          <p:cNvPr id="16" name="Gerade Verbindung mit Pfeil 15"/>
          <p:cNvCxnSpPr/>
          <p:nvPr/>
        </p:nvCxnSpPr>
        <p:spPr>
          <a:xfrm rot="5400000" flipH="1" flipV="1">
            <a:off x="4064095" y="2682181"/>
            <a:ext cx="677399" cy="667991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068799" y="3670054"/>
            <a:ext cx="667991" cy="1176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068799" y="3994641"/>
            <a:ext cx="677399" cy="630357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4078208" y="3176117"/>
            <a:ext cx="667991" cy="33869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4078208" y="3853516"/>
            <a:ext cx="667991" cy="319883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35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63440"/>
          </a:xfrm>
        </p:spPr>
        <p:txBody>
          <a:bodyPr>
            <a:norm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There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specific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relationship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between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symptoms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itself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common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cause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model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sz="3200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3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3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3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39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4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22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Fever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Runny nose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Koplik's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spots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Cough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97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5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63440"/>
          </a:xfrm>
        </p:spPr>
        <p:txBody>
          <a:bodyPr>
            <a:norm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There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specific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relationship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between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symptoms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itself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common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cause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model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sz="3200" dirty="0" smtClean="0"/>
          </a:p>
          <a:p>
            <a:endParaRPr lang="de-DE" dirty="0"/>
          </a:p>
          <a:p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Individuals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disease</a:t>
            </a:r>
            <a:endParaRPr lang="de-DE" dirty="0"/>
          </a:p>
        </p:txBody>
      </p:sp>
      <p:sp>
        <p:nvSpPr>
          <p:cNvPr id="4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26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Cough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27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Koplik's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spots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3" name="Gerade Verbindung mit Pfeil 15"/>
          <p:cNvCxnSpPr/>
          <p:nvPr/>
        </p:nvCxnSpPr>
        <p:spPr>
          <a:xfrm rot="5400000" flipH="1" flipV="1">
            <a:off x="4110478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Gerade Verbindung mit Pfeil 16"/>
          <p:cNvCxnSpPr/>
          <p:nvPr/>
        </p:nvCxnSpPr>
        <p:spPr>
          <a:xfrm>
            <a:off x="4115182" y="3674642"/>
            <a:ext cx="667991" cy="117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1" name="Gerade Verbindung mit Pfeil 17"/>
          <p:cNvCxnSpPr/>
          <p:nvPr/>
        </p:nvCxnSpPr>
        <p:spPr>
          <a:xfrm>
            <a:off x="4115182" y="3999229"/>
            <a:ext cx="677399" cy="63035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2" name="Gerade Verbindung mit Pfeil 18"/>
          <p:cNvCxnSpPr/>
          <p:nvPr/>
        </p:nvCxnSpPr>
        <p:spPr>
          <a:xfrm flipV="1">
            <a:off x="4124591" y="3180705"/>
            <a:ext cx="667991" cy="33869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3" name="Gerade Verbindung mit Pfeil 19"/>
          <p:cNvCxnSpPr/>
          <p:nvPr/>
        </p:nvCxnSpPr>
        <p:spPr>
          <a:xfrm>
            <a:off x="4124591" y="3858104"/>
            <a:ext cx="667991" cy="31988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5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28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29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30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Fever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Runny nose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4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5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63440"/>
          </a:xfrm>
        </p:spPr>
        <p:txBody>
          <a:bodyPr>
            <a:norm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There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specific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relationship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between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symptoms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itself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common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cause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model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sz="3200" dirty="0" smtClean="0"/>
          </a:p>
          <a:p>
            <a:endParaRPr lang="de-DE" dirty="0"/>
          </a:p>
          <a:p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Individuals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 smtClean="0"/>
              <a:t>disease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Symptoms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 smtClean="0"/>
              <a:t>roughly</a:t>
            </a:r>
            <a:r>
              <a:rPr lang="de-DE" dirty="0" smtClean="0"/>
              <a:t> </a:t>
            </a:r>
            <a:r>
              <a:rPr lang="de-DE" dirty="0" err="1" smtClean="0"/>
              <a:t>interchangeable</a:t>
            </a:r>
            <a:endParaRPr lang="de-DE" dirty="0"/>
          </a:p>
        </p:txBody>
      </p:sp>
      <p:sp>
        <p:nvSpPr>
          <p:cNvPr id="3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3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3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4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22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Red eyes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Fever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Runny nose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Cough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27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Koplik's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spots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3" name="Gerade Verbindung mit Pfeil 15"/>
          <p:cNvCxnSpPr/>
          <p:nvPr/>
        </p:nvCxnSpPr>
        <p:spPr>
          <a:xfrm rot="5400000" flipH="1" flipV="1">
            <a:off x="4110478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Gerade Verbindung mit Pfeil 16"/>
          <p:cNvCxnSpPr/>
          <p:nvPr/>
        </p:nvCxnSpPr>
        <p:spPr>
          <a:xfrm>
            <a:off x="4115182" y="3674642"/>
            <a:ext cx="667991" cy="117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1" name="Gerade Verbindung mit Pfeil 17"/>
          <p:cNvCxnSpPr/>
          <p:nvPr/>
        </p:nvCxnSpPr>
        <p:spPr>
          <a:xfrm>
            <a:off x="4115182" y="3999229"/>
            <a:ext cx="677399" cy="63035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2" name="Gerade Verbindung mit Pfeil 18"/>
          <p:cNvCxnSpPr/>
          <p:nvPr/>
        </p:nvCxnSpPr>
        <p:spPr>
          <a:xfrm flipV="1">
            <a:off x="4124591" y="3180705"/>
            <a:ext cx="667991" cy="33869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3" name="Gerade Verbindung mit Pfeil 19"/>
          <p:cNvCxnSpPr/>
          <p:nvPr/>
        </p:nvCxnSpPr>
        <p:spPr>
          <a:xfrm>
            <a:off x="4124591" y="3858104"/>
            <a:ext cx="667991" cy="31988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057057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How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MDD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research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conducted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Depression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specific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assess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range</a:t>
            </a:r>
            <a:r>
              <a:rPr lang="de-DE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like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sad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mood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insomnia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fatigue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concentration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problems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suicidal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ideation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Add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up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-score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that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reflects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severity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Statistical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Categorical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threshold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on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-score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split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group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into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healthy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depressed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compare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groups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regarding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biomarkers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risk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factors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etc.</a:t>
            </a:r>
          </a:p>
          <a:p>
            <a:pPr lvl="1"/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Dimensional: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associate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-score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severity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biomarkers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risk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factors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etc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extfeld 22"/>
          <p:cNvSpPr txBox="1"/>
          <p:nvPr/>
        </p:nvSpPr>
        <p:spPr>
          <a:xfrm flipH="1">
            <a:off x="9893108" y="3537491"/>
            <a:ext cx="123365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127645"/>
              </p:ext>
            </p:extLst>
          </p:nvPr>
        </p:nvGraphicFramePr>
        <p:xfrm>
          <a:off x="2494376" y="2035851"/>
          <a:ext cx="4175787" cy="259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4862"/>
                <a:gridCol w="1076023"/>
                <a:gridCol w="1135480"/>
                <a:gridCol w="1379422"/>
              </a:tblGrid>
              <a:tr h="365758">
                <a:tc>
                  <a:txBody>
                    <a:bodyPr/>
                    <a:lstStyle/>
                    <a:p>
                      <a:r>
                        <a:rPr lang="de-DE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Severity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Biomarker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841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5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63440"/>
          </a:xfrm>
        </p:spPr>
        <p:txBody>
          <a:bodyPr>
            <a:norm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There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is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specific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relationship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between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symptoms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disorder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itself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common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cause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model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sz="3200" dirty="0" smtClean="0"/>
          </a:p>
          <a:p>
            <a:endParaRPr lang="de-DE" dirty="0"/>
          </a:p>
          <a:p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Individuals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disease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Symptoms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 smtClean="0"/>
              <a:t>roughly</a:t>
            </a:r>
            <a:r>
              <a:rPr lang="de-DE" dirty="0" smtClean="0"/>
              <a:t> </a:t>
            </a:r>
            <a:r>
              <a:rPr lang="de-DE" dirty="0" err="1" smtClean="0"/>
              <a:t>interchangeable</a:t>
            </a:r>
            <a:endParaRPr lang="de-DE" dirty="0"/>
          </a:p>
        </p:txBody>
      </p:sp>
      <p:sp>
        <p:nvSpPr>
          <p:cNvPr id="3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3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39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4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22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Runny nose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Koplik's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spots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Cough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27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Fever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3" name="Gerade Verbindung mit Pfeil 15"/>
          <p:cNvCxnSpPr/>
          <p:nvPr/>
        </p:nvCxnSpPr>
        <p:spPr>
          <a:xfrm rot="5400000" flipH="1" flipV="1">
            <a:off x="4110478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4" name="Gerade Verbindung mit Pfeil 16"/>
          <p:cNvCxnSpPr/>
          <p:nvPr/>
        </p:nvCxnSpPr>
        <p:spPr>
          <a:xfrm>
            <a:off x="4115182" y="3674642"/>
            <a:ext cx="667991" cy="117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1" name="Gerade Verbindung mit Pfeil 17"/>
          <p:cNvCxnSpPr/>
          <p:nvPr/>
        </p:nvCxnSpPr>
        <p:spPr>
          <a:xfrm>
            <a:off x="4115182" y="3999229"/>
            <a:ext cx="677399" cy="63035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2" name="Gerade Verbindung mit Pfeil 18"/>
          <p:cNvCxnSpPr/>
          <p:nvPr/>
        </p:nvCxnSpPr>
        <p:spPr>
          <a:xfrm flipV="1">
            <a:off x="4124591" y="3180705"/>
            <a:ext cx="667991" cy="33869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43" name="Gerade Verbindung mit Pfeil 19"/>
          <p:cNvCxnSpPr/>
          <p:nvPr/>
        </p:nvCxnSpPr>
        <p:spPr>
          <a:xfrm>
            <a:off x="4124591" y="3858104"/>
            <a:ext cx="667991" cy="31988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709320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5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468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There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is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specific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relationship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between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symptoms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disorder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disorder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itself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common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cause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model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sz="3200" dirty="0" smtClean="0"/>
          </a:p>
          <a:p>
            <a:endParaRPr lang="de-DE" dirty="0"/>
          </a:p>
          <a:p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Individuals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disease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Symptoms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 smtClean="0"/>
              <a:t>roughly</a:t>
            </a:r>
            <a:r>
              <a:rPr lang="de-DE" dirty="0" smtClean="0"/>
              <a:t> </a:t>
            </a:r>
            <a:r>
              <a:rPr lang="de-DE" dirty="0" err="1" smtClean="0"/>
              <a:t>interchangeable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Symptoms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unrelated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cause</a:t>
            </a:r>
            <a:r>
              <a:rPr lang="de-DE" dirty="0" smtClean="0"/>
              <a:t> (LI)</a:t>
            </a:r>
            <a:endParaRPr lang="de-DE" dirty="0" smtClean="0"/>
          </a:p>
        </p:txBody>
      </p:sp>
      <p:sp>
        <p:nvSpPr>
          <p:cNvPr id="36" name="Rechteck 10"/>
          <p:cNvSpPr/>
          <p:nvPr/>
        </p:nvSpPr>
        <p:spPr>
          <a:xfrm>
            <a:off x="4902369" y="243274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37" name="Rechteck 11"/>
          <p:cNvSpPr/>
          <p:nvPr/>
        </p:nvSpPr>
        <p:spPr>
          <a:xfrm>
            <a:off x="4902369" y="295020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38" name="Rechteck 12"/>
          <p:cNvSpPr/>
          <p:nvPr/>
        </p:nvSpPr>
        <p:spPr>
          <a:xfrm>
            <a:off x="4902369" y="346765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39" name="Rechteck 13"/>
          <p:cNvSpPr/>
          <p:nvPr/>
        </p:nvSpPr>
        <p:spPr>
          <a:xfrm>
            <a:off x="4902369" y="397100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40" name="Rechteck 14"/>
          <p:cNvSpPr/>
          <p:nvPr/>
        </p:nvSpPr>
        <p:spPr>
          <a:xfrm>
            <a:off x="4902369" y="4479053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3366544" y="3359464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M</a:t>
            </a:r>
            <a:endParaRPr lang="en-US" sz="1400" dirty="0"/>
          </a:p>
        </p:txBody>
      </p:sp>
      <p:sp>
        <p:nvSpPr>
          <p:cNvPr id="21" name="Rechteck 10"/>
          <p:cNvSpPr/>
          <p:nvPr/>
        </p:nvSpPr>
        <p:spPr>
          <a:xfrm>
            <a:off x="5569119" y="2432744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Red eyes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echteck 10"/>
          <p:cNvSpPr/>
          <p:nvPr/>
        </p:nvSpPr>
        <p:spPr>
          <a:xfrm>
            <a:off x="5569119" y="2950200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Fever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hteck 10"/>
          <p:cNvSpPr/>
          <p:nvPr/>
        </p:nvSpPr>
        <p:spPr>
          <a:xfrm>
            <a:off x="5569119" y="3467658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Runny nose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hteck 10"/>
          <p:cNvSpPr/>
          <p:nvPr/>
        </p:nvSpPr>
        <p:spPr>
          <a:xfrm>
            <a:off x="5569119" y="397100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Koplik's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spots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5569119" y="4479053"/>
            <a:ext cx="2403306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Cough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" name="Gerade Verbindung mit Pfeil 15"/>
          <p:cNvCxnSpPr/>
          <p:nvPr/>
        </p:nvCxnSpPr>
        <p:spPr>
          <a:xfrm rot="5400000" flipH="1" flipV="1">
            <a:off x="4110478" y="2686769"/>
            <a:ext cx="677399" cy="667991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7" name="Gerade Verbindung mit Pfeil 16"/>
          <p:cNvCxnSpPr/>
          <p:nvPr/>
        </p:nvCxnSpPr>
        <p:spPr>
          <a:xfrm>
            <a:off x="4115182" y="3674642"/>
            <a:ext cx="667991" cy="117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8" name="Gerade Verbindung mit Pfeil 17"/>
          <p:cNvCxnSpPr/>
          <p:nvPr/>
        </p:nvCxnSpPr>
        <p:spPr>
          <a:xfrm>
            <a:off x="4115182" y="3999229"/>
            <a:ext cx="677399" cy="63035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9" name="Gerade Verbindung mit Pfeil 18"/>
          <p:cNvCxnSpPr/>
          <p:nvPr/>
        </p:nvCxnSpPr>
        <p:spPr>
          <a:xfrm flipV="1">
            <a:off x="4124591" y="3180705"/>
            <a:ext cx="667991" cy="33869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0" name="Gerade Verbindung mit Pfeil 19"/>
          <p:cNvCxnSpPr/>
          <p:nvPr/>
        </p:nvCxnSpPr>
        <p:spPr>
          <a:xfrm>
            <a:off x="4124591" y="3858104"/>
            <a:ext cx="667991" cy="31988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31" name="U-Turn Arrow 30"/>
          <p:cNvSpPr/>
          <p:nvPr/>
        </p:nvSpPr>
        <p:spPr>
          <a:xfrm rot="5400000">
            <a:off x="6423234" y="3039668"/>
            <a:ext cx="813565" cy="837342"/>
          </a:xfrm>
          <a:prstGeom prst="utur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&quot;No&quot; Symbol 5"/>
          <p:cNvSpPr/>
          <p:nvPr/>
        </p:nvSpPr>
        <p:spPr>
          <a:xfrm>
            <a:off x="6181680" y="2772310"/>
            <a:ext cx="1295442" cy="1295442"/>
          </a:xfrm>
          <a:prstGeom prst="noSmoking">
            <a:avLst>
              <a:gd name="adj" fmla="val 5497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18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Psychiatry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4" name="Rechteck 10"/>
          <p:cNvSpPr/>
          <p:nvPr/>
        </p:nvSpPr>
        <p:spPr>
          <a:xfrm>
            <a:off x="4205842" y="377694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65" name="Rechteck 11"/>
          <p:cNvSpPr/>
          <p:nvPr/>
        </p:nvSpPr>
        <p:spPr>
          <a:xfrm>
            <a:off x="4205842" y="4294397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66" name="Rechteck 12"/>
          <p:cNvSpPr/>
          <p:nvPr/>
        </p:nvSpPr>
        <p:spPr>
          <a:xfrm>
            <a:off x="4205842" y="4811855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67" name="Rechteck 13"/>
          <p:cNvSpPr/>
          <p:nvPr/>
        </p:nvSpPr>
        <p:spPr>
          <a:xfrm>
            <a:off x="4205842" y="531520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68" name="Rechteck 14"/>
          <p:cNvSpPr/>
          <p:nvPr/>
        </p:nvSpPr>
        <p:spPr>
          <a:xfrm>
            <a:off x="4205842" y="5823249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69" name="Gerade Verbindung mit Pfeil 15"/>
          <p:cNvCxnSpPr/>
          <p:nvPr/>
        </p:nvCxnSpPr>
        <p:spPr>
          <a:xfrm rot="5400000" flipH="1" flipV="1">
            <a:off x="3443768" y="4030965"/>
            <a:ext cx="677399" cy="6679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70" name="Gerade Verbindung mit Pfeil 16"/>
          <p:cNvCxnSpPr/>
          <p:nvPr/>
        </p:nvCxnSpPr>
        <p:spPr>
          <a:xfrm>
            <a:off x="3448472" y="5018838"/>
            <a:ext cx="667991" cy="11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71" name="Gerade Verbindung mit Pfeil 17"/>
          <p:cNvCxnSpPr/>
          <p:nvPr/>
        </p:nvCxnSpPr>
        <p:spPr>
          <a:xfrm>
            <a:off x="3448472" y="5343425"/>
            <a:ext cx="677399" cy="63035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72" name="Gerade Verbindung mit Pfeil 18"/>
          <p:cNvCxnSpPr/>
          <p:nvPr/>
        </p:nvCxnSpPr>
        <p:spPr>
          <a:xfrm flipV="1">
            <a:off x="3457881" y="4524901"/>
            <a:ext cx="667991" cy="33869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73" name="Gerade Verbindung mit Pfeil 19"/>
          <p:cNvCxnSpPr/>
          <p:nvPr/>
        </p:nvCxnSpPr>
        <p:spPr>
          <a:xfrm>
            <a:off x="3457881" y="5202300"/>
            <a:ext cx="667991" cy="31988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74" name="Oval 73"/>
          <p:cNvSpPr/>
          <p:nvPr/>
        </p:nvSpPr>
        <p:spPr>
          <a:xfrm>
            <a:off x="2670017" y="4703660"/>
            <a:ext cx="575568" cy="5755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5" name="Oval 74"/>
          <p:cNvSpPr/>
          <p:nvPr/>
        </p:nvSpPr>
        <p:spPr>
          <a:xfrm>
            <a:off x="2322898" y="4369047"/>
            <a:ext cx="1244794" cy="124479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D</a:t>
            </a:r>
            <a:endParaRPr lang="en-US" sz="1400" dirty="0"/>
          </a:p>
        </p:txBody>
      </p:sp>
      <p:sp>
        <p:nvSpPr>
          <p:cNvPr id="76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 smtClean="0"/>
              <a:t>Common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ubiquitous</a:t>
            </a:r>
            <a:r>
              <a:rPr lang="de-DE" dirty="0" smtClean="0"/>
              <a:t> in </a:t>
            </a:r>
            <a:r>
              <a:rPr lang="de-DE" dirty="0" err="1" smtClean="0"/>
              <a:t>psychiatry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81516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Major </a:t>
            </a:r>
            <a:r>
              <a:rPr lang="de-DE" dirty="0" smtClean="0"/>
              <a:t>Depression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322898" y="3776939"/>
            <a:ext cx="4862303" cy="2432051"/>
            <a:chOff x="2322898" y="3569675"/>
            <a:chExt cx="4862303" cy="2432051"/>
          </a:xfrm>
        </p:grpSpPr>
        <p:grpSp>
          <p:nvGrpSpPr>
            <p:cNvPr id="6" name="Group 5"/>
            <p:cNvGrpSpPr/>
            <p:nvPr/>
          </p:nvGrpSpPr>
          <p:grpSpPr>
            <a:xfrm>
              <a:off x="2322898" y="3569676"/>
              <a:ext cx="2268685" cy="2432050"/>
              <a:chOff x="5630513" y="2946701"/>
              <a:chExt cx="2268685" cy="2432050"/>
            </a:xfrm>
          </p:grpSpPr>
          <p:sp>
            <p:nvSpPr>
              <p:cNvPr id="12" name="Rechteck 10"/>
              <p:cNvSpPr/>
              <p:nvPr/>
            </p:nvSpPr>
            <p:spPr>
              <a:xfrm>
                <a:off x="7513457" y="294670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s1</a:t>
                </a:r>
                <a:endParaRPr lang="en-US" sz="1400" dirty="0"/>
              </a:p>
            </p:txBody>
          </p:sp>
          <p:sp>
            <p:nvSpPr>
              <p:cNvPr id="13" name="Rechteck 11"/>
              <p:cNvSpPr/>
              <p:nvPr/>
            </p:nvSpPr>
            <p:spPr>
              <a:xfrm>
                <a:off x="7513457" y="3464158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s2</a:t>
                </a:r>
                <a:endParaRPr lang="en-US" sz="1400" dirty="0"/>
              </a:p>
            </p:txBody>
          </p:sp>
          <p:sp>
            <p:nvSpPr>
              <p:cNvPr id="14" name="Rechteck 12"/>
              <p:cNvSpPr/>
              <p:nvPr/>
            </p:nvSpPr>
            <p:spPr>
              <a:xfrm>
                <a:off x="7513457" y="3981616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s3</a:t>
                </a:r>
                <a:endParaRPr lang="en-US" sz="1400" dirty="0"/>
              </a:p>
            </p:txBody>
          </p:sp>
          <p:sp>
            <p:nvSpPr>
              <p:cNvPr id="15" name="Rechteck 13"/>
              <p:cNvSpPr/>
              <p:nvPr/>
            </p:nvSpPr>
            <p:spPr>
              <a:xfrm>
                <a:off x="7513457" y="448496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s4</a:t>
                </a:r>
                <a:endParaRPr lang="en-US" sz="1400" dirty="0"/>
              </a:p>
            </p:txBody>
          </p:sp>
          <p:sp>
            <p:nvSpPr>
              <p:cNvPr id="16" name="Rechteck 14"/>
              <p:cNvSpPr/>
              <p:nvPr/>
            </p:nvSpPr>
            <p:spPr>
              <a:xfrm>
                <a:off x="7513457" y="4993010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s5</a:t>
                </a:r>
                <a:endParaRPr lang="en-US" sz="1400" dirty="0"/>
              </a:p>
            </p:txBody>
          </p:sp>
          <p:cxnSp>
            <p:nvCxnSpPr>
              <p:cNvPr id="17" name="Gerade Verbindung mit Pfeil 15"/>
              <p:cNvCxnSpPr/>
              <p:nvPr/>
            </p:nvCxnSpPr>
            <p:spPr>
              <a:xfrm rot="5400000" flipH="1" flipV="1">
                <a:off x="6751383" y="3200726"/>
                <a:ext cx="677399" cy="66799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18" name="Gerade Verbindung mit Pfeil 16"/>
              <p:cNvCxnSpPr/>
              <p:nvPr/>
            </p:nvCxnSpPr>
            <p:spPr>
              <a:xfrm>
                <a:off x="6756087" y="4188599"/>
                <a:ext cx="667991" cy="1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19" name="Gerade Verbindung mit Pfeil 17"/>
              <p:cNvCxnSpPr/>
              <p:nvPr/>
            </p:nvCxnSpPr>
            <p:spPr>
              <a:xfrm>
                <a:off x="6756087" y="4513186"/>
                <a:ext cx="677399" cy="630357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0" name="Gerade Verbindung mit Pfeil 18"/>
              <p:cNvCxnSpPr/>
              <p:nvPr/>
            </p:nvCxnSpPr>
            <p:spPr>
              <a:xfrm flipV="1">
                <a:off x="6765496" y="3694662"/>
                <a:ext cx="667991" cy="33869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1" name="Gerade Verbindung mit Pfeil 19"/>
              <p:cNvCxnSpPr/>
              <p:nvPr/>
            </p:nvCxnSpPr>
            <p:spPr>
              <a:xfrm>
                <a:off x="6765496" y="4372061"/>
                <a:ext cx="667991" cy="319883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977632" y="3873421"/>
                <a:ext cx="575568" cy="5755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630513" y="3538808"/>
                <a:ext cx="1244794" cy="1244794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smtClean="0"/>
                  <a:t>MD</a:t>
                </a:r>
                <a:endParaRPr lang="en-US" sz="1400" dirty="0"/>
              </a:p>
            </p:txBody>
          </p:sp>
        </p:grpSp>
        <p:sp>
          <p:nvSpPr>
            <p:cNvPr id="7" name="Rechteck 10"/>
            <p:cNvSpPr/>
            <p:nvPr/>
          </p:nvSpPr>
          <p:spPr>
            <a:xfrm>
              <a:off x="4781895" y="3569675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Insomnia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10"/>
            <p:cNvSpPr/>
            <p:nvPr/>
          </p:nvSpPr>
          <p:spPr>
            <a:xfrm>
              <a:off x="4781895" y="4087131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Fatigue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10"/>
            <p:cNvSpPr/>
            <p:nvPr/>
          </p:nvSpPr>
          <p:spPr>
            <a:xfrm>
              <a:off x="4781895" y="4604589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Concentration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10"/>
            <p:cNvSpPr/>
            <p:nvPr/>
          </p:nvSpPr>
          <p:spPr>
            <a:xfrm>
              <a:off x="4781895" y="510793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Psychomotor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781895" y="561598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Weight loss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 smtClean="0"/>
              <a:t>Common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203421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 smtClean="0"/>
              <a:t>Common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 smtClean="0"/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disorder</a:t>
            </a:r>
            <a:endParaRPr lang="de-DE" dirty="0"/>
          </a:p>
          <a:p>
            <a:pPr lvl="1"/>
            <a:r>
              <a:rPr lang="de-DE" dirty="0" smtClean="0"/>
              <a:t>Add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total-score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indicate</a:t>
            </a:r>
            <a:r>
              <a:rPr lang="de-DE" dirty="0" smtClean="0"/>
              <a:t> </a:t>
            </a:r>
            <a:r>
              <a:rPr lang="de-DE" dirty="0" err="1" smtClean="0"/>
              <a:t>severity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Major Depression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54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322898" y="3776939"/>
            <a:ext cx="4862303" cy="2432051"/>
            <a:chOff x="2322898" y="3569675"/>
            <a:chExt cx="4862303" cy="2432051"/>
          </a:xfrm>
        </p:grpSpPr>
        <p:grpSp>
          <p:nvGrpSpPr>
            <p:cNvPr id="24" name="Group 23"/>
            <p:cNvGrpSpPr/>
            <p:nvPr/>
          </p:nvGrpSpPr>
          <p:grpSpPr>
            <a:xfrm>
              <a:off x="2322898" y="3569676"/>
              <a:ext cx="2268685" cy="2432050"/>
              <a:chOff x="5630513" y="2946701"/>
              <a:chExt cx="2268685" cy="2432050"/>
            </a:xfrm>
          </p:grpSpPr>
          <p:sp>
            <p:nvSpPr>
              <p:cNvPr id="30" name="Rechteck 10"/>
              <p:cNvSpPr/>
              <p:nvPr/>
            </p:nvSpPr>
            <p:spPr>
              <a:xfrm>
                <a:off x="7513457" y="294670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s1</a:t>
                </a:r>
                <a:endParaRPr lang="en-US" sz="1400" dirty="0"/>
              </a:p>
            </p:txBody>
          </p:sp>
          <p:sp>
            <p:nvSpPr>
              <p:cNvPr id="31" name="Rechteck 11"/>
              <p:cNvSpPr/>
              <p:nvPr/>
            </p:nvSpPr>
            <p:spPr>
              <a:xfrm>
                <a:off x="7513457" y="3464158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s2</a:t>
                </a:r>
                <a:endParaRPr lang="en-US" sz="1400" dirty="0"/>
              </a:p>
            </p:txBody>
          </p:sp>
          <p:sp>
            <p:nvSpPr>
              <p:cNvPr id="32" name="Rechteck 12"/>
              <p:cNvSpPr/>
              <p:nvPr/>
            </p:nvSpPr>
            <p:spPr>
              <a:xfrm>
                <a:off x="7513457" y="3981616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s3</a:t>
                </a:r>
                <a:endParaRPr lang="en-US" sz="1400" dirty="0"/>
              </a:p>
            </p:txBody>
          </p:sp>
          <p:sp>
            <p:nvSpPr>
              <p:cNvPr id="34" name="Rechteck 13"/>
              <p:cNvSpPr/>
              <p:nvPr/>
            </p:nvSpPr>
            <p:spPr>
              <a:xfrm>
                <a:off x="7513457" y="448496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s4</a:t>
                </a:r>
                <a:endParaRPr lang="en-US" sz="1400" dirty="0"/>
              </a:p>
            </p:txBody>
          </p:sp>
          <p:sp>
            <p:nvSpPr>
              <p:cNvPr id="35" name="Rechteck 14"/>
              <p:cNvSpPr/>
              <p:nvPr/>
            </p:nvSpPr>
            <p:spPr>
              <a:xfrm>
                <a:off x="7513457" y="4993010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s5</a:t>
                </a:r>
                <a:endParaRPr lang="en-US" sz="1400" dirty="0"/>
              </a:p>
            </p:txBody>
          </p:sp>
          <p:cxnSp>
            <p:nvCxnSpPr>
              <p:cNvPr id="36" name="Gerade Verbindung mit Pfeil 15"/>
              <p:cNvCxnSpPr/>
              <p:nvPr/>
            </p:nvCxnSpPr>
            <p:spPr>
              <a:xfrm rot="5400000" flipH="1" flipV="1">
                <a:off x="6751383" y="3200726"/>
                <a:ext cx="677399" cy="66799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7" name="Gerade Verbindung mit Pfeil 16"/>
              <p:cNvCxnSpPr/>
              <p:nvPr/>
            </p:nvCxnSpPr>
            <p:spPr>
              <a:xfrm>
                <a:off x="6756087" y="4188599"/>
                <a:ext cx="667991" cy="1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8" name="Gerade Verbindung mit Pfeil 17"/>
              <p:cNvCxnSpPr/>
              <p:nvPr/>
            </p:nvCxnSpPr>
            <p:spPr>
              <a:xfrm>
                <a:off x="6756087" y="4513186"/>
                <a:ext cx="677399" cy="630357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9" name="Gerade Verbindung mit Pfeil 18"/>
              <p:cNvCxnSpPr/>
              <p:nvPr/>
            </p:nvCxnSpPr>
            <p:spPr>
              <a:xfrm flipV="1">
                <a:off x="6765496" y="3694662"/>
                <a:ext cx="667991" cy="33869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40" name="Gerade Verbindung mit Pfeil 19"/>
              <p:cNvCxnSpPr/>
              <p:nvPr/>
            </p:nvCxnSpPr>
            <p:spPr>
              <a:xfrm>
                <a:off x="6765496" y="4372061"/>
                <a:ext cx="667991" cy="319883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5977632" y="3873421"/>
                <a:ext cx="575568" cy="5755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30513" y="3538808"/>
                <a:ext cx="1244794" cy="1244794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smtClean="0"/>
                  <a:t>MD</a:t>
                </a:r>
                <a:endParaRPr lang="en-US" sz="1400" dirty="0"/>
              </a:p>
            </p:txBody>
          </p:sp>
        </p:grpSp>
        <p:sp>
          <p:nvSpPr>
            <p:cNvPr id="25" name="Rechteck 10"/>
            <p:cNvSpPr/>
            <p:nvPr/>
          </p:nvSpPr>
          <p:spPr>
            <a:xfrm>
              <a:off x="4781895" y="3569675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Insomnia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hteck 10"/>
            <p:cNvSpPr/>
            <p:nvPr/>
          </p:nvSpPr>
          <p:spPr>
            <a:xfrm>
              <a:off x="4781895" y="4087131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Fatigue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hteck 10"/>
            <p:cNvSpPr/>
            <p:nvPr/>
          </p:nvSpPr>
          <p:spPr>
            <a:xfrm>
              <a:off x="4781895" y="4604589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Concentration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hteck 10"/>
            <p:cNvSpPr/>
            <p:nvPr/>
          </p:nvSpPr>
          <p:spPr>
            <a:xfrm>
              <a:off x="4781895" y="510793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Psychomotor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hteck 10"/>
            <p:cNvSpPr/>
            <p:nvPr/>
          </p:nvSpPr>
          <p:spPr>
            <a:xfrm>
              <a:off x="4781895" y="561598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Weight loss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3" name="Picture 2" descr="C:\Users\u0097060\Dropbox\Research\Conferences, Seminars, Workshops\2015-02 LIPS\BD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365250"/>
            <a:ext cx="48006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05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 smtClean="0"/>
              <a:t>Common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 smtClean="0"/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symptoms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disorder</a:t>
            </a:r>
            <a:endParaRPr lang="de-DE" dirty="0"/>
          </a:p>
          <a:p>
            <a:pPr lvl="1"/>
            <a:r>
              <a:rPr lang="de-DE" dirty="0" smtClean="0"/>
              <a:t>Add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total-score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indicate</a:t>
            </a:r>
            <a:r>
              <a:rPr lang="de-DE" dirty="0" smtClean="0"/>
              <a:t> </a:t>
            </a:r>
            <a:r>
              <a:rPr lang="de-DE" dirty="0" err="1" smtClean="0"/>
              <a:t>severity</a:t>
            </a:r>
            <a:endParaRPr lang="de-DE" dirty="0" smtClean="0"/>
          </a:p>
          <a:p>
            <a:pPr lvl="1"/>
            <a:r>
              <a:rPr lang="de-DE" dirty="0"/>
              <a:t>Symptoms </a:t>
            </a:r>
            <a:r>
              <a:rPr lang="de-DE" dirty="0" err="1"/>
              <a:t>roughly</a:t>
            </a:r>
            <a:r>
              <a:rPr lang="de-DE" dirty="0"/>
              <a:t> </a:t>
            </a:r>
            <a:r>
              <a:rPr lang="de-DE" dirty="0" err="1"/>
              <a:t>interchangeable</a:t>
            </a:r>
            <a:endParaRPr lang="de-DE" dirty="0"/>
          </a:p>
          <a:p>
            <a:pPr lvl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treat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disease</a:t>
            </a:r>
            <a:r>
              <a:rPr lang="de-DE" dirty="0" smtClean="0"/>
              <a:t> so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disappear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Major Depression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322898" y="3776939"/>
            <a:ext cx="4862303" cy="2432051"/>
            <a:chOff x="2322898" y="3569675"/>
            <a:chExt cx="4862303" cy="2432051"/>
          </a:xfrm>
        </p:grpSpPr>
        <p:grpSp>
          <p:nvGrpSpPr>
            <p:cNvPr id="24" name="Group 23"/>
            <p:cNvGrpSpPr/>
            <p:nvPr/>
          </p:nvGrpSpPr>
          <p:grpSpPr>
            <a:xfrm>
              <a:off x="2322898" y="3569676"/>
              <a:ext cx="2268685" cy="2432050"/>
              <a:chOff x="5630513" y="2946701"/>
              <a:chExt cx="2268685" cy="2432050"/>
            </a:xfrm>
          </p:grpSpPr>
          <p:sp>
            <p:nvSpPr>
              <p:cNvPr id="30" name="Rechteck 10"/>
              <p:cNvSpPr/>
              <p:nvPr/>
            </p:nvSpPr>
            <p:spPr>
              <a:xfrm>
                <a:off x="7513457" y="294670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s1</a:t>
                </a:r>
                <a:endParaRPr lang="en-US" sz="1400" dirty="0"/>
              </a:p>
            </p:txBody>
          </p:sp>
          <p:sp>
            <p:nvSpPr>
              <p:cNvPr id="31" name="Rechteck 11"/>
              <p:cNvSpPr/>
              <p:nvPr/>
            </p:nvSpPr>
            <p:spPr>
              <a:xfrm>
                <a:off x="7513457" y="3464158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s2</a:t>
                </a:r>
                <a:endParaRPr lang="en-US" sz="1400" dirty="0"/>
              </a:p>
            </p:txBody>
          </p:sp>
          <p:sp>
            <p:nvSpPr>
              <p:cNvPr id="32" name="Rechteck 12"/>
              <p:cNvSpPr/>
              <p:nvPr/>
            </p:nvSpPr>
            <p:spPr>
              <a:xfrm>
                <a:off x="7513457" y="3981616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s3</a:t>
                </a:r>
                <a:endParaRPr lang="en-US" sz="1400" dirty="0"/>
              </a:p>
            </p:txBody>
          </p:sp>
          <p:sp>
            <p:nvSpPr>
              <p:cNvPr id="34" name="Rechteck 13"/>
              <p:cNvSpPr/>
              <p:nvPr/>
            </p:nvSpPr>
            <p:spPr>
              <a:xfrm>
                <a:off x="7513457" y="448496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s4</a:t>
                </a:r>
                <a:endParaRPr lang="en-US" sz="1400" dirty="0"/>
              </a:p>
            </p:txBody>
          </p:sp>
          <p:sp>
            <p:nvSpPr>
              <p:cNvPr id="35" name="Rechteck 14"/>
              <p:cNvSpPr/>
              <p:nvPr/>
            </p:nvSpPr>
            <p:spPr>
              <a:xfrm>
                <a:off x="7513457" y="4993010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s5</a:t>
                </a:r>
                <a:endParaRPr lang="en-US" sz="1400" dirty="0"/>
              </a:p>
            </p:txBody>
          </p:sp>
          <p:cxnSp>
            <p:nvCxnSpPr>
              <p:cNvPr id="36" name="Gerade Verbindung mit Pfeil 15"/>
              <p:cNvCxnSpPr/>
              <p:nvPr/>
            </p:nvCxnSpPr>
            <p:spPr>
              <a:xfrm rot="5400000" flipH="1" flipV="1">
                <a:off x="6751383" y="3200726"/>
                <a:ext cx="677399" cy="66799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7" name="Gerade Verbindung mit Pfeil 16"/>
              <p:cNvCxnSpPr/>
              <p:nvPr/>
            </p:nvCxnSpPr>
            <p:spPr>
              <a:xfrm>
                <a:off x="6756087" y="4188599"/>
                <a:ext cx="667991" cy="1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8" name="Gerade Verbindung mit Pfeil 17"/>
              <p:cNvCxnSpPr/>
              <p:nvPr/>
            </p:nvCxnSpPr>
            <p:spPr>
              <a:xfrm>
                <a:off x="6756087" y="4513186"/>
                <a:ext cx="677399" cy="630357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9" name="Gerade Verbindung mit Pfeil 18"/>
              <p:cNvCxnSpPr/>
              <p:nvPr/>
            </p:nvCxnSpPr>
            <p:spPr>
              <a:xfrm flipV="1">
                <a:off x="6765496" y="3694662"/>
                <a:ext cx="667991" cy="33869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40" name="Gerade Verbindung mit Pfeil 19"/>
              <p:cNvCxnSpPr/>
              <p:nvPr/>
            </p:nvCxnSpPr>
            <p:spPr>
              <a:xfrm>
                <a:off x="6765496" y="4372061"/>
                <a:ext cx="667991" cy="319883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5977632" y="3873421"/>
                <a:ext cx="575568" cy="5755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30513" y="3538808"/>
                <a:ext cx="1244794" cy="1244794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smtClean="0"/>
                  <a:t>MD</a:t>
                </a:r>
                <a:endParaRPr lang="en-US" sz="1400" dirty="0"/>
              </a:p>
            </p:txBody>
          </p:sp>
        </p:grpSp>
        <p:sp>
          <p:nvSpPr>
            <p:cNvPr id="25" name="Rechteck 10"/>
            <p:cNvSpPr/>
            <p:nvPr/>
          </p:nvSpPr>
          <p:spPr>
            <a:xfrm>
              <a:off x="4781895" y="3569675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Insomnia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hteck 10"/>
            <p:cNvSpPr/>
            <p:nvPr/>
          </p:nvSpPr>
          <p:spPr>
            <a:xfrm>
              <a:off x="4781895" y="4087131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Fatigue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hteck 10"/>
            <p:cNvSpPr/>
            <p:nvPr/>
          </p:nvSpPr>
          <p:spPr>
            <a:xfrm>
              <a:off x="4781895" y="4604589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Concentration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hteck 10"/>
            <p:cNvSpPr/>
            <p:nvPr/>
          </p:nvSpPr>
          <p:spPr>
            <a:xfrm>
              <a:off x="4781895" y="510793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Psychomotor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hteck 10"/>
            <p:cNvSpPr/>
            <p:nvPr/>
          </p:nvSpPr>
          <p:spPr>
            <a:xfrm>
              <a:off x="4781895" y="561598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Weight loss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939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/>
              <a:t>Common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b="1" dirty="0" smtClean="0">
                <a:solidFill>
                  <a:schemeClr val="accent2"/>
                </a:solidFill>
              </a:rPr>
              <a:t>(</a:t>
            </a:r>
            <a:r>
              <a:rPr lang="de-DE" b="1" dirty="0" err="1" smtClean="0">
                <a:solidFill>
                  <a:schemeClr val="accent2"/>
                </a:solidFill>
              </a:rPr>
              <a:t>overly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simplistic</a:t>
            </a:r>
            <a:r>
              <a:rPr lang="de-DE" b="1" dirty="0" smtClean="0">
                <a:solidFill>
                  <a:schemeClr val="accent2"/>
                </a:solidFill>
              </a:rPr>
              <a:t>)</a:t>
            </a:r>
          </a:p>
          <a:p>
            <a:pPr lvl="1"/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We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measure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symptoms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indicate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disorder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Add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total-score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indicate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severity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Symptoms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roughly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interchangeable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We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want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treat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disease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so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disappear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Major Depression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56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322898" y="3776939"/>
            <a:ext cx="4862303" cy="2432051"/>
            <a:chOff x="2322898" y="3569675"/>
            <a:chExt cx="4862303" cy="2432051"/>
          </a:xfrm>
        </p:grpSpPr>
        <p:grpSp>
          <p:nvGrpSpPr>
            <p:cNvPr id="24" name="Group 23"/>
            <p:cNvGrpSpPr/>
            <p:nvPr/>
          </p:nvGrpSpPr>
          <p:grpSpPr>
            <a:xfrm>
              <a:off x="2322898" y="3569676"/>
              <a:ext cx="2268685" cy="2432050"/>
              <a:chOff x="5630513" y="2946701"/>
              <a:chExt cx="2268685" cy="2432050"/>
            </a:xfrm>
          </p:grpSpPr>
          <p:sp>
            <p:nvSpPr>
              <p:cNvPr id="30" name="Rechteck 10"/>
              <p:cNvSpPr/>
              <p:nvPr/>
            </p:nvSpPr>
            <p:spPr>
              <a:xfrm>
                <a:off x="7513457" y="294670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s1</a:t>
                </a:r>
                <a:endParaRPr lang="en-US" sz="1400" dirty="0"/>
              </a:p>
            </p:txBody>
          </p:sp>
          <p:sp>
            <p:nvSpPr>
              <p:cNvPr id="31" name="Rechteck 11"/>
              <p:cNvSpPr/>
              <p:nvPr/>
            </p:nvSpPr>
            <p:spPr>
              <a:xfrm>
                <a:off x="7513457" y="3464158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s2</a:t>
                </a:r>
                <a:endParaRPr lang="en-US" sz="1400" dirty="0"/>
              </a:p>
            </p:txBody>
          </p:sp>
          <p:sp>
            <p:nvSpPr>
              <p:cNvPr id="32" name="Rechteck 12"/>
              <p:cNvSpPr/>
              <p:nvPr/>
            </p:nvSpPr>
            <p:spPr>
              <a:xfrm>
                <a:off x="7513457" y="3981616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s3</a:t>
                </a:r>
                <a:endParaRPr lang="en-US" sz="1400" dirty="0"/>
              </a:p>
            </p:txBody>
          </p:sp>
          <p:sp>
            <p:nvSpPr>
              <p:cNvPr id="34" name="Rechteck 13"/>
              <p:cNvSpPr/>
              <p:nvPr/>
            </p:nvSpPr>
            <p:spPr>
              <a:xfrm>
                <a:off x="7513457" y="448496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s4</a:t>
                </a:r>
                <a:endParaRPr lang="en-US" sz="1400" dirty="0"/>
              </a:p>
            </p:txBody>
          </p:sp>
          <p:sp>
            <p:nvSpPr>
              <p:cNvPr id="35" name="Rechteck 14"/>
              <p:cNvSpPr/>
              <p:nvPr/>
            </p:nvSpPr>
            <p:spPr>
              <a:xfrm>
                <a:off x="7513457" y="4993010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s5</a:t>
                </a:r>
                <a:endParaRPr lang="en-US" sz="1400" dirty="0"/>
              </a:p>
            </p:txBody>
          </p:sp>
          <p:cxnSp>
            <p:nvCxnSpPr>
              <p:cNvPr id="36" name="Gerade Verbindung mit Pfeil 15"/>
              <p:cNvCxnSpPr/>
              <p:nvPr/>
            </p:nvCxnSpPr>
            <p:spPr>
              <a:xfrm rot="5400000" flipH="1" flipV="1">
                <a:off x="6751383" y="3200726"/>
                <a:ext cx="677399" cy="66799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7" name="Gerade Verbindung mit Pfeil 16"/>
              <p:cNvCxnSpPr/>
              <p:nvPr/>
            </p:nvCxnSpPr>
            <p:spPr>
              <a:xfrm>
                <a:off x="6756087" y="4188599"/>
                <a:ext cx="667991" cy="1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8" name="Gerade Verbindung mit Pfeil 17"/>
              <p:cNvCxnSpPr/>
              <p:nvPr/>
            </p:nvCxnSpPr>
            <p:spPr>
              <a:xfrm>
                <a:off x="6756087" y="4513186"/>
                <a:ext cx="677399" cy="630357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9" name="Gerade Verbindung mit Pfeil 18"/>
              <p:cNvCxnSpPr/>
              <p:nvPr/>
            </p:nvCxnSpPr>
            <p:spPr>
              <a:xfrm flipV="1">
                <a:off x="6765496" y="3694662"/>
                <a:ext cx="667991" cy="33869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40" name="Gerade Verbindung mit Pfeil 19"/>
              <p:cNvCxnSpPr/>
              <p:nvPr/>
            </p:nvCxnSpPr>
            <p:spPr>
              <a:xfrm>
                <a:off x="6765496" y="4372061"/>
                <a:ext cx="667991" cy="319883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5977632" y="3873421"/>
                <a:ext cx="575568" cy="5755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30513" y="3538808"/>
                <a:ext cx="1244794" cy="1244794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smtClean="0"/>
                  <a:t>MD</a:t>
                </a:r>
                <a:endParaRPr lang="en-US" sz="1400" dirty="0"/>
              </a:p>
            </p:txBody>
          </p:sp>
        </p:grpSp>
        <p:sp>
          <p:nvSpPr>
            <p:cNvPr id="25" name="Rechteck 10"/>
            <p:cNvSpPr/>
            <p:nvPr/>
          </p:nvSpPr>
          <p:spPr>
            <a:xfrm>
              <a:off x="4781895" y="3569675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Insomnia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Rechteck 10"/>
            <p:cNvSpPr/>
            <p:nvPr/>
          </p:nvSpPr>
          <p:spPr>
            <a:xfrm>
              <a:off x="4781895" y="4087131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Fatigue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Rechteck 10"/>
            <p:cNvSpPr/>
            <p:nvPr/>
          </p:nvSpPr>
          <p:spPr>
            <a:xfrm>
              <a:off x="4781895" y="4604589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Concentration problems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Rechteck 10"/>
            <p:cNvSpPr/>
            <p:nvPr/>
          </p:nvSpPr>
          <p:spPr>
            <a:xfrm>
              <a:off x="4781895" y="510793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Psychomotor problems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Rechteck 10"/>
            <p:cNvSpPr/>
            <p:nvPr/>
          </p:nvSpPr>
          <p:spPr>
            <a:xfrm>
              <a:off x="4781895" y="561598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Weight loss</a:t>
              </a:r>
              <a:endParaRPr 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919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908" y="1854200"/>
            <a:ext cx="3718982" cy="859367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/>
              <a:t>Outline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866" y="3182759"/>
            <a:ext cx="6405865" cy="2329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How MDD research is conducted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MDD </a:t>
            </a:r>
            <a:r>
              <a:rPr lang="de-DE" dirty="0" err="1" smtClean="0">
                <a:solidFill>
                  <a:srgbClr val="000000"/>
                </a:solidFill>
              </a:rPr>
              <a:t>research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stuck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MDD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stuck due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problematic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assumptions</a:t>
            </a:r>
            <a:endParaRPr lang="de-DE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chemeClr val="accent2"/>
                </a:solidFill>
              </a:rPr>
              <a:t>Symptomics </a:t>
            </a:r>
            <a:r>
              <a:rPr lang="de-DE" dirty="0" err="1" smtClean="0">
                <a:solidFill>
                  <a:schemeClr val="accent2"/>
                </a:solidFill>
              </a:rPr>
              <a:t>offers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new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opportunities</a:t>
            </a:r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28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Symptomics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Individual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differ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in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;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not just </a:t>
            </a:r>
            <a:r>
              <a:rPr lang="de-DE" dirty="0" err="1" smtClean="0"/>
              <a:t>interchangeable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equivalent</a:t>
            </a:r>
            <a:r>
              <a:rPr lang="de-DE" dirty="0" smtClean="0"/>
              <a:t> </a:t>
            </a:r>
            <a:r>
              <a:rPr lang="de-DE" dirty="0" err="1" smtClean="0"/>
              <a:t>indicators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underlying</a:t>
            </a:r>
            <a:r>
              <a:rPr lang="de-DE" dirty="0" smtClean="0"/>
              <a:t> </a:t>
            </a:r>
            <a:r>
              <a:rPr lang="de-DE" dirty="0" err="1" smtClean="0"/>
              <a:t>disorder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0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Impairment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MDD causes </a:t>
            </a:r>
            <a:r>
              <a:rPr lang="en-US" dirty="0"/>
              <a:t>severe impairment of functioning; unknown whether individual symptoms differ in their impact on impairment</a:t>
            </a:r>
          </a:p>
          <a:p>
            <a:r>
              <a:rPr lang="de-DE" dirty="0"/>
              <a:t>N = 3,703 </a:t>
            </a:r>
            <a:r>
              <a:rPr lang="en-US" dirty="0" smtClean="0"/>
              <a:t>MDD patients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182" y="6395514"/>
            <a:ext cx="2518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10.1371/journal.pone.0090311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Screen Shot 2015-10-05 at 5.4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9" y="3784617"/>
            <a:ext cx="7824076" cy="1983363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418318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How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MDD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research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conducted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Depression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specific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assess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range</a:t>
            </a:r>
            <a:r>
              <a:rPr lang="de-DE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like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sad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mood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insomnia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fatigue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concentration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problems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suicidal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ideation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Add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up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-score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that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reflects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severity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Statistical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Categorical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threshold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on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-score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split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group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into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healthy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depressed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compare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groups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regarding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biomarkers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risk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factors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etc.</a:t>
            </a:r>
          </a:p>
          <a:p>
            <a:pPr lvl="1"/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Dimensional: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associate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-score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severity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biomarkers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risk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factors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etc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extfeld 22"/>
          <p:cNvSpPr txBox="1"/>
          <p:nvPr/>
        </p:nvSpPr>
        <p:spPr>
          <a:xfrm flipH="1">
            <a:off x="9893108" y="3537491"/>
            <a:ext cx="123365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493098"/>
              </p:ext>
            </p:extLst>
          </p:nvPr>
        </p:nvGraphicFramePr>
        <p:xfrm>
          <a:off x="2494376" y="2035851"/>
          <a:ext cx="4175787" cy="259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4862"/>
                <a:gridCol w="1076023"/>
                <a:gridCol w="1135480"/>
                <a:gridCol w="1379422"/>
              </a:tblGrid>
              <a:tr h="365758">
                <a:tc>
                  <a:txBody>
                    <a:bodyPr/>
                    <a:lstStyle/>
                    <a:p>
                      <a:r>
                        <a:rPr lang="de-DE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Severity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Biomarker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46698" y="2035851"/>
            <a:ext cx="1137683" cy="259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7967" y="2033519"/>
            <a:ext cx="1382196" cy="259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189299" y="1406511"/>
            <a:ext cx="2997233" cy="4463528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/>
              <a:t>Symptoms vary dramatically in their explained variance of impairment</a:t>
            </a:r>
          </a:p>
        </p:txBody>
      </p:sp>
      <p:pic>
        <p:nvPicPr>
          <p:cNvPr id="2" name="Bild 1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" y="6981"/>
            <a:ext cx="5537200" cy="6869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182" y="6395514"/>
            <a:ext cx="2587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10.1371/journal.pone.009   311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6640" y="42265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61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factors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depression symptoms have different risk factors?</a:t>
            </a:r>
          </a:p>
          <a:p>
            <a:r>
              <a:rPr lang="en-US" dirty="0" smtClean="0"/>
              <a:t>N = 1289 medical interns before and after internship onset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52256" y="2927105"/>
            <a:ext cx="4862303" cy="2432051"/>
            <a:chOff x="2322898" y="3569675"/>
            <a:chExt cx="4862303" cy="2432051"/>
          </a:xfrm>
        </p:grpSpPr>
        <p:grpSp>
          <p:nvGrpSpPr>
            <p:cNvPr id="9" name="Group 8"/>
            <p:cNvGrpSpPr/>
            <p:nvPr/>
          </p:nvGrpSpPr>
          <p:grpSpPr>
            <a:xfrm>
              <a:off x="2322898" y="3569676"/>
              <a:ext cx="2268685" cy="2432050"/>
              <a:chOff x="5630513" y="2946701"/>
              <a:chExt cx="2268685" cy="2432050"/>
            </a:xfrm>
          </p:grpSpPr>
          <p:sp>
            <p:nvSpPr>
              <p:cNvPr id="15" name="Rechteck 10"/>
              <p:cNvSpPr/>
              <p:nvPr/>
            </p:nvSpPr>
            <p:spPr>
              <a:xfrm>
                <a:off x="7513457" y="294670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s1</a:t>
                </a:r>
                <a:endParaRPr lang="en-US" sz="1400" dirty="0"/>
              </a:p>
            </p:txBody>
          </p:sp>
          <p:sp>
            <p:nvSpPr>
              <p:cNvPr id="16" name="Rechteck 11"/>
              <p:cNvSpPr/>
              <p:nvPr/>
            </p:nvSpPr>
            <p:spPr>
              <a:xfrm>
                <a:off x="7513457" y="3464158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s2</a:t>
                </a:r>
                <a:endParaRPr lang="en-US" sz="1400" dirty="0"/>
              </a:p>
            </p:txBody>
          </p:sp>
          <p:sp>
            <p:nvSpPr>
              <p:cNvPr id="17" name="Rechteck 12"/>
              <p:cNvSpPr/>
              <p:nvPr/>
            </p:nvSpPr>
            <p:spPr>
              <a:xfrm>
                <a:off x="7513457" y="3981616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s3</a:t>
                </a:r>
                <a:endParaRPr lang="en-US" sz="1400" dirty="0"/>
              </a:p>
            </p:txBody>
          </p:sp>
          <p:sp>
            <p:nvSpPr>
              <p:cNvPr id="18" name="Rechteck 13"/>
              <p:cNvSpPr/>
              <p:nvPr/>
            </p:nvSpPr>
            <p:spPr>
              <a:xfrm>
                <a:off x="7513457" y="4484961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s4</a:t>
                </a:r>
                <a:endParaRPr lang="en-US" sz="1400" dirty="0"/>
              </a:p>
            </p:txBody>
          </p:sp>
          <p:sp>
            <p:nvSpPr>
              <p:cNvPr id="19" name="Rechteck 14"/>
              <p:cNvSpPr/>
              <p:nvPr/>
            </p:nvSpPr>
            <p:spPr>
              <a:xfrm>
                <a:off x="7513457" y="4993010"/>
                <a:ext cx="385741" cy="385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s5</a:t>
                </a:r>
                <a:endParaRPr lang="en-US" sz="1400" dirty="0"/>
              </a:p>
            </p:txBody>
          </p:sp>
          <p:cxnSp>
            <p:nvCxnSpPr>
              <p:cNvPr id="20" name="Gerade Verbindung mit Pfeil 15"/>
              <p:cNvCxnSpPr/>
              <p:nvPr/>
            </p:nvCxnSpPr>
            <p:spPr>
              <a:xfrm rot="5400000" flipH="1" flipV="1">
                <a:off x="6751383" y="3200726"/>
                <a:ext cx="677399" cy="667991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1" name="Gerade Verbindung mit Pfeil 16"/>
              <p:cNvCxnSpPr/>
              <p:nvPr/>
            </p:nvCxnSpPr>
            <p:spPr>
              <a:xfrm>
                <a:off x="6756087" y="4188599"/>
                <a:ext cx="667991" cy="1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2" name="Gerade Verbindung mit Pfeil 17"/>
              <p:cNvCxnSpPr/>
              <p:nvPr/>
            </p:nvCxnSpPr>
            <p:spPr>
              <a:xfrm>
                <a:off x="6756087" y="4513186"/>
                <a:ext cx="677399" cy="630357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3" name="Gerade Verbindung mit Pfeil 18"/>
              <p:cNvCxnSpPr/>
              <p:nvPr/>
            </p:nvCxnSpPr>
            <p:spPr>
              <a:xfrm flipV="1">
                <a:off x="6765496" y="3694662"/>
                <a:ext cx="667991" cy="33869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4" name="Gerade Verbindung mit Pfeil 19"/>
              <p:cNvCxnSpPr/>
              <p:nvPr/>
            </p:nvCxnSpPr>
            <p:spPr>
              <a:xfrm>
                <a:off x="6765496" y="4372061"/>
                <a:ext cx="667991" cy="319883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5977632" y="3873421"/>
                <a:ext cx="575568" cy="57556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630513" y="3538808"/>
                <a:ext cx="1244794" cy="1244794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dirty="0" smtClean="0"/>
                  <a:t>MD</a:t>
                </a:r>
                <a:endParaRPr lang="en-US" sz="1400" dirty="0"/>
              </a:p>
            </p:txBody>
          </p:sp>
        </p:grpSp>
        <p:sp>
          <p:nvSpPr>
            <p:cNvPr id="10" name="Rechteck 10"/>
            <p:cNvSpPr/>
            <p:nvPr/>
          </p:nvSpPr>
          <p:spPr>
            <a:xfrm>
              <a:off x="4781895" y="3569675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Insomnia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781895" y="4087131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Fatigue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0"/>
            <p:cNvSpPr/>
            <p:nvPr/>
          </p:nvSpPr>
          <p:spPr>
            <a:xfrm>
              <a:off x="4781895" y="4604589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Concentration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hteck 10"/>
            <p:cNvSpPr/>
            <p:nvPr/>
          </p:nvSpPr>
          <p:spPr>
            <a:xfrm>
              <a:off x="4781895" y="510793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Psychomotor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0"/>
            <p:cNvSpPr/>
            <p:nvPr/>
          </p:nvSpPr>
          <p:spPr>
            <a:xfrm>
              <a:off x="4781895" y="5615984"/>
              <a:ext cx="2403306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Weight loss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Gerade Verbindung mit Pfeil 53"/>
          <p:cNvCxnSpPr/>
          <p:nvPr/>
        </p:nvCxnSpPr>
        <p:spPr>
          <a:xfrm flipV="1">
            <a:off x="2053842" y="4302641"/>
            <a:ext cx="794331" cy="32458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28" name="Gerade Verbindung mit Pfeil 54"/>
          <p:cNvCxnSpPr/>
          <p:nvPr/>
        </p:nvCxnSpPr>
        <p:spPr>
          <a:xfrm>
            <a:off x="2053842" y="3578200"/>
            <a:ext cx="794331" cy="40691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29" name="Rechteck 23"/>
          <p:cNvSpPr/>
          <p:nvPr/>
        </p:nvSpPr>
        <p:spPr>
          <a:xfrm>
            <a:off x="1557661" y="333358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r</a:t>
            </a:r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0" name="Rechteck 24"/>
          <p:cNvSpPr/>
          <p:nvPr/>
        </p:nvSpPr>
        <p:spPr>
          <a:xfrm>
            <a:off x="1557661" y="4484794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r>
              <a:rPr lang="en-US" sz="1400" dirty="0"/>
              <a:t>2</a:t>
            </a:r>
          </a:p>
        </p:txBody>
      </p:sp>
      <p:pic>
        <p:nvPicPr>
          <p:cNvPr id="31" name="Picture 30" descr="Screen Shot 2015-10-05 at 5.46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37" y="2710491"/>
            <a:ext cx="6175355" cy="28904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183182" y="6395514"/>
            <a:ext cx="2518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10.1017/S0033291713002900</a:t>
            </a:r>
          </a:p>
        </p:txBody>
      </p:sp>
    </p:spTree>
    <p:extLst>
      <p:ext uri="{BB962C8B-B14F-4D97-AF65-F5344CB8AC3E}">
        <p14:creationId xmlns:p14="http://schemas.microsoft.com/office/powerpoint/2010/main" val="3964768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creen Shot 2013-11-19 at 4.3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90"/>
            <a:ext cx="9144000" cy="6225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182" y="6395514"/>
            <a:ext cx="2518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10.1017/S0033291713002900</a:t>
            </a:r>
          </a:p>
        </p:txBody>
      </p:sp>
      <p:sp>
        <p:nvSpPr>
          <p:cNvPr id="5" name="Textfeld 8"/>
          <p:cNvSpPr txBox="1"/>
          <p:nvPr/>
        </p:nvSpPr>
        <p:spPr>
          <a:xfrm>
            <a:off x="3303731" y="3685955"/>
            <a:ext cx="818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504D"/>
                </a:solidFill>
              </a:rPr>
              <a:t>Suicide </a:t>
            </a:r>
            <a:r>
              <a:rPr lang="en-US" sz="1200" dirty="0" smtClean="0">
                <a:solidFill>
                  <a:srgbClr val="C0504D"/>
                </a:solidFill>
              </a:rPr>
              <a:t>♂</a:t>
            </a:r>
            <a:endParaRPr lang="en-US" sz="1200" dirty="0">
              <a:solidFill>
                <a:srgbClr val="C0504D"/>
              </a:solidFill>
            </a:endParaRPr>
          </a:p>
        </p:txBody>
      </p:sp>
      <p:sp>
        <p:nvSpPr>
          <p:cNvPr id="7" name="Textfeld 9"/>
          <p:cNvSpPr txBox="1"/>
          <p:nvPr/>
        </p:nvSpPr>
        <p:spPr>
          <a:xfrm>
            <a:off x="5498192" y="4434203"/>
            <a:ext cx="713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S</a:t>
            </a:r>
            <a:r>
              <a:rPr lang="en-US" sz="1200" dirty="0">
                <a:solidFill>
                  <a:srgbClr val="008000"/>
                </a:solidFill>
              </a:rPr>
              <a:t>leep ♀</a:t>
            </a:r>
          </a:p>
        </p:txBody>
      </p:sp>
      <p:sp>
        <p:nvSpPr>
          <p:cNvPr id="8" name="Textfeld 10"/>
          <p:cNvSpPr txBox="1"/>
          <p:nvPr/>
        </p:nvSpPr>
        <p:spPr>
          <a:xfrm>
            <a:off x="5269447" y="5209299"/>
            <a:ext cx="833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Fatigue ♀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9" name="Textfeld 11"/>
          <p:cNvSpPr txBox="1"/>
          <p:nvPr/>
        </p:nvSpPr>
        <p:spPr>
          <a:xfrm>
            <a:off x="4671658" y="5728749"/>
            <a:ext cx="761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E</a:t>
            </a:r>
            <a:r>
              <a:rPr lang="en-US" sz="1200" dirty="0">
                <a:solidFill>
                  <a:srgbClr val="008000"/>
                </a:solidFill>
              </a:rPr>
              <a:t>ating ♀</a:t>
            </a:r>
          </a:p>
        </p:txBody>
      </p:sp>
      <p:sp>
        <p:nvSpPr>
          <p:cNvPr id="10" name="Textfeld 12"/>
          <p:cNvSpPr txBox="1"/>
          <p:nvPr/>
        </p:nvSpPr>
        <p:spPr>
          <a:xfrm>
            <a:off x="2876986" y="5209299"/>
            <a:ext cx="126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Concentration ♀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66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10-06 at 5.5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7" y="486833"/>
            <a:ext cx="4449799" cy="184168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2" descr="C:\Users\u0097060\Documents\Fig2_final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98" y="2371738"/>
            <a:ext cx="5169794" cy="43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2750" y="62462"/>
            <a:ext cx="4593334" cy="2547205"/>
          </a:xfrm>
        </p:spPr>
        <p:txBody>
          <a:bodyPr/>
          <a:lstStyle/>
          <a:p>
            <a:r>
              <a:rPr lang="en-US" dirty="0" smtClean="0"/>
              <a:t>Depression </a:t>
            </a:r>
            <a:r>
              <a:rPr lang="en-US" dirty="0" err="1" smtClean="0"/>
              <a:t>Sx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Stress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69333" y="179914"/>
            <a:ext cx="9958916" cy="306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3182" y="6395514"/>
            <a:ext cx="1842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10.1111/acps.12395</a:t>
            </a:r>
          </a:p>
        </p:txBody>
      </p:sp>
    </p:spTree>
    <p:extLst>
      <p:ext uri="{BB962C8B-B14F-4D97-AF65-F5344CB8AC3E}">
        <p14:creationId xmlns:p14="http://schemas.microsoft.com/office/powerpoint/2010/main" val="2587929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Inflammatory</a:t>
            </a:r>
            <a:r>
              <a:rPr lang="de-DE" dirty="0" smtClean="0"/>
              <a:t> </a:t>
            </a:r>
            <a:r>
              <a:rPr lang="de-DE" dirty="0" err="1" smtClean="0"/>
              <a:t>markers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3182" y="6395514"/>
            <a:ext cx="2811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10.1001/jamapsychiatry.2015.1977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6" name="Picture 2" descr="C:\Users\u0097060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" y="1828570"/>
            <a:ext cx="9093837" cy="36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18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SSRI </a:t>
            </a:r>
            <a:r>
              <a:rPr lang="de-DE" dirty="0" err="1" smtClean="0"/>
              <a:t>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3182" y="6395514"/>
            <a:ext cx="1890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10.1038/mp.2015.53</a:t>
            </a:r>
          </a:p>
        </p:txBody>
      </p:sp>
      <p:pic>
        <p:nvPicPr>
          <p:cNvPr id="7170" name="Picture 2" descr="C:\Users\u0097060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00" y="1554370"/>
            <a:ext cx="6650037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61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Antidepressants &amp; symptoms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182" y="6395514"/>
            <a:ext cx="2351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| 10.1186/s12916-015-0325-4</a:t>
            </a:r>
          </a:p>
        </p:txBody>
      </p:sp>
      <p:pic>
        <p:nvPicPr>
          <p:cNvPr id="9" name="Picture 8" descr="Screen Shot 2015-10-05 at 4.4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14" y="1769598"/>
            <a:ext cx="5191103" cy="43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9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Symptomics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Individual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differ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in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chemeClr val="accent2"/>
                </a:solidFill>
              </a:rPr>
              <a:t>Network </a:t>
            </a:r>
            <a:r>
              <a:rPr lang="de-DE" dirty="0" err="1" smtClean="0">
                <a:solidFill>
                  <a:schemeClr val="accent2"/>
                </a:solidFill>
              </a:rPr>
              <a:t>model</a:t>
            </a:r>
            <a:r>
              <a:rPr lang="de-DE" dirty="0" smtClean="0">
                <a:solidFill>
                  <a:schemeClr val="accent2"/>
                </a:solidFill>
              </a:rPr>
              <a:t> / </a:t>
            </a:r>
            <a:r>
              <a:rPr lang="de-DE" dirty="0" err="1" smtClean="0">
                <a:solidFill>
                  <a:schemeClr val="accent2"/>
                </a:solidFill>
              </a:rPr>
              <a:t>complex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dynamical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systems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model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7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Symptoms </a:t>
            </a:r>
            <a:r>
              <a:rPr lang="de-DE" dirty="0" err="1"/>
              <a:t>co-occur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cause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56ABC0E-5A83-1A40-ACCB-27CC011796BE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3182" y="6395514"/>
            <a:ext cx="3154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10.1146/annurev-clinpsy-050212-185608</a:t>
            </a:r>
          </a:p>
        </p:txBody>
      </p:sp>
    </p:spTree>
    <p:extLst>
      <p:ext uri="{BB962C8B-B14F-4D97-AF65-F5344CB8AC3E}">
        <p14:creationId xmlns:p14="http://schemas.microsoft.com/office/powerpoint/2010/main" val="1738245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Symptoms </a:t>
            </a:r>
            <a:r>
              <a:rPr lang="de-DE" dirty="0" err="1">
                <a:solidFill>
                  <a:schemeClr val="accent2"/>
                </a:solidFill>
              </a:rPr>
              <a:t>co-occur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because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they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cause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each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other</a:t>
            </a:r>
            <a:endParaRPr lang="de-DE" dirty="0" smtClean="0">
              <a:solidFill>
                <a:schemeClr val="accent2"/>
              </a:solidFill>
            </a:endParaRPr>
          </a:p>
          <a:p>
            <a:endParaRPr lang="de-DE" dirty="0">
              <a:solidFill>
                <a:srgbClr val="008000"/>
              </a:solidFill>
            </a:endParaRPr>
          </a:p>
          <a:p>
            <a:endParaRPr lang="de-DE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56ABC0E-5A83-1A40-ACCB-27CC011796BE}" type="slidenum">
              <a:rPr lang="en-US" smtClean="0"/>
              <a:pPr/>
              <a:t>69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920844" y="3249670"/>
            <a:ext cx="5906058" cy="2816305"/>
            <a:chOff x="920844" y="3249670"/>
            <a:chExt cx="5906058" cy="2816305"/>
          </a:xfrm>
        </p:grpSpPr>
        <p:sp>
          <p:nvSpPr>
            <p:cNvPr id="23" name="Rechteck 10"/>
            <p:cNvSpPr/>
            <p:nvPr/>
          </p:nvSpPr>
          <p:spPr>
            <a:xfrm>
              <a:off x="4906554" y="4728061"/>
              <a:ext cx="1920348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Psychomotor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hteck 10"/>
            <p:cNvSpPr/>
            <p:nvPr/>
          </p:nvSpPr>
          <p:spPr>
            <a:xfrm>
              <a:off x="2626303" y="4728061"/>
              <a:ext cx="1028283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Insomnia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hteck 10"/>
            <p:cNvSpPr/>
            <p:nvPr/>
          </p:nvSpPr>
          <p:spPr>
            <a:xfrm>
              <a:off x="920844" y="3249670"/>
              <a:ext cx="2118575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Concentration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hteck 6"/>
            <p:cNvSpPr/>
            <p:nvPr/>
          </p:nvSpPr>
          <p:spPr>
            <a:xfrm>
              <a:off x="3458448" y="4728061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s1</a:t>
              </a:r>
              <a:endParaRPr lang="en-US" sz="1400" dirty="0"/>
            </a:p>
          </p:txBody>
        </p:sp>
        <p:sp>
          <p:nvSpPr>
            <p:cNvPr id="27" name="Rechteck 7"/>
            <p:cNvSpPr/>
            <p:nvPr/>
          </p:nvSpPr>
          <p:spPr>
            <a:xfrm>
              <a:off x="4517888" y="3925590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s2</a:t>
              </a:r>
              <a:endParaRPr lang="en-US" sz="1400" dirty="0"/>
            </a:p>
          </p:txBody>
        </p:sp>
        <p:sp>
          <p:nvSpPr>
            <p:cNvPr id="28" name="Rechteck 8"/>
            <p:cNvSpPr/>
            <p:nvPr/>
          </p:nvSpPr>
          <p:spPr>
            <a:xfrm>
              <a:off x="4517888" y="4728061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s3</a:t>
              </a:r>
              <a:endParaRPr lang="en-US" sz="1400" dirty="0"/>
            </a:p>
          </p:txBody>
        </p:sp>
        <p:sp>
          <p:nvSpPr>
            <p:cNvPr id="45" name="Rechteck 9"/>
            <p:cNvSpPr/>
            <p:nvPr/>
          </p:nvSpPr>
          <p:spPr>
            <a:xfrm>
              <a:off x="4030494" y="5667355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s4</a:t>
              </a:r>
              <a:endParaRPr lang="en-US" sz="1400" dirty="0"/>
            </a:p>
          </p:txBody>
        </p:sp>
        <p:cxnSp>
          <p:nvCxnSpPr>
            <p:cNvPr id="46" name="Gerade Verbindung mit Pfeil 11"/>
            <p:cNvCxnSpPr/>
            <p:nvPr/>
          </p:nvCxnSpPr>
          <p:spPr>
            <a:xfrm flipV="1">
              <a:off x="3992607" y="4235429"/>
              <a:ext cx="392421" cy="48171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7" name="Gerade Verbindung mit Pfeil 18"/>
            <p:cNvCxnSpPr/>
            <p:nvPr/>
          </p:nvCxnSpPr>
          <p:spPr>
            <a:xfrm>
              <a:off x="3994425" y="4918168"/>
              <a:ext cx="390603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48" name="Gerade Verbindung mit Pfeil 13"/>
            <p:cNvCxnSpPr/>
            <p:nvPr/>
          </p:nvCxnSpPr>
          <p:spPr>
            <a:xfrm flipH="1" flipV="1">
              <a:off x="3458449" y="3442541"/>
              <a:ext cx="1196086" cy="24306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9" name="Rechteck 14"/>
            <p:cNvSpPr/>
            <p:nvPr/>
          </p:nvSpPr>
          <p:spPr>
            <a:xfrm>
              <a:off x="2908234" y="3249670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s5</a:t>
              </a:r>
              <a:endParaRPr lang="en-US" sz="1400" dirty="0"/>
            </a:p>
          </p:txBody>
        </p:sp>
        <p:cxnSp>
          <p:nvCxnSpPr>
            <p:cNvPr id="50" name="Gerade Verbindung mit Pfeil 13"/>
            <p:cNvCxnSpPr/>
            <p:nvPr/>
          </p:nvCxnSpPr>
          <p:spPr>
            <a:xfrm>
              <a:off x="3101313" y="3786126"/>
              <a:ext cx="550005" cy="69016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51" name="Rechteck 10"/>
            <p:cNvSpPr/>
            <p:nvPr/>
          </p:nvSpPr>
          <p:spPr>
            <a:xfrm>
              <a:off x="4936226" y="3938335"/>
              <a:ext cx="788833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Fatigue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hteck 10"/>
            <p:cNvSpPr/>
            <p:nvPr/>
          </p:nvSpPr>
          <p:spPr>
            <a:xfrm>
              <a:off x="4465417" y="5680234"/>
              <a:ext cx="1096100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Weight loss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3182" y="6395514"/>
            <a:ext cx="3154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10.1146/annurev-clinpsy-050212-185608</a:t>
            </a:r>
          </a:p>
        </p:txBody>
      </p:sp>
    </p:spTree>
    <p:extLst>
      <p:ext uri="{BB962C8B-B14F-4D97-AF65-F5344CB8AC3E}">
        <p14:creationId xmlns:p14="http://schemas.microsoft.com/office/powerpoint/2010/main" val="3290983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How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MDD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research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conducted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Depression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specific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scale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assess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range</a:t>
            </a:r>
            <a:r>
              <a:rPr lang="de-DE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like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sad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mood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insomnia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fatigue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concentration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problems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suicidal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ideation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Add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symptoms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up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one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-score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that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reflects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severity</a:t>
            </a:r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Statistical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Categorical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use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threshold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on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-score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split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group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into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healthy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depressed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compare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groups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regarding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biomarkers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risk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factors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etc.</a:t>
            </a:r>
          </a:p>
          <a:p>
            <a:pPr lvl="1"/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Dimensional: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associate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sum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-score (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depression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severity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biomarkers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risk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factors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, etc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endParaRPr lang="de-DE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extfeld 22"/>
          <p:cNvSpPr txBox="1"/>
          <p:nvPr/>
        </p:nvSpPr>
        <p:spPr>
          <a:xfrm flipH="1">
            <a:off x="9893108" y="3537491"/>
            <a:ext cx="123365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24768"/>
              </p:ext>
            </p:extLst>
          </p:nvPr>
        </p:nvGraphicFramePr>
        <p:xfrm>
          <a:off x="2494376" y="2035851"/>
          <a:ext cx="4175787" cy="259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4862"/>
                <a:gridCol w="1076023"/>
                <a:gridCol w="1135480"/>
                <a:gridCol w="1379422"/>
              </a:tblGrid>
              <a:tr h="365758">
                <a:tc>
                  <a:txBody>
                    <a:bodyPr/>
                    <a:lstStyle/>
                    <a:p>
                      <a:r>
                        <a:rPr lang="de-DE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Severity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Biomarker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75871" y="2033863"/>
            <a:ext cx="1070828" cy="259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87967" y="2033519"/>
            <a:ext cx="1382196" cy="259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6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Symptoms </a:t>
            </a:r>
            <a:r>
              <a:rPr lang="de-DE" dirty="0" err="1">
                <a:solidFill>
                  <a:schemeClr val="accent2"/>
                </a:solidFill>
              </a:rPr>
              <a:t>co-occur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because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they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cause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each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other</a:t>
            </a:r>
            <a:endParaRPr lang="de-DE" dirty="0" smtClean="0">
              <a:solidFill>
                <a:schemeClr val="accent2"/>
              </a:solidFill>
            </a:endParaRPr>
          </a:p>
          <a:p>
            <a:r>
              <a:rPr lang="de-DE" dirty="0" err="1" smtClean="0">
                <a:solidFill>
                  <a:schemeClr val="accent2"/>
                </a:solidFill>
              </a:rPr>
              <a:t>Reinforcing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feedback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loops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smtClean="0">
                <a:solidFill>
                  <a:schemeClr val="accent2"/>
                </a:solidFill>
              </a:rPr>
              <a:t>(</a:t>
            </a:r>
            <a:r>
              <a:rPr lang="de-DE" dirty="0" err="1" smtClean="0">
                <a:solidFill>
                  <a:schemeClr val="accent2"/>
                </a:solidFill>
              </a:rPr>
              <a:t>attractor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state</a:t>
            </a:r>
            <a:r>
              <a:rPr lang="de-DE" dirty="0" smtClean="0">
                <a:solidFill>
                  <a:schemeClr val="accent2"/>
                </a:solidFill>
              </a:rPr>
              <a:t>)</a:t>
            </a:r>
            <a:endParaRPr lang="de-DE" dirty="0">
              <a:solidFill>
                <a:schemeClr val="accent2"/>
              </a:solidFill>
            </a:endParaRPr>
          </a:p>
          <a:p>
            <a:endParaRPr lang="de-DE" dirty="0">
              <a:solidFill>
                <a:srgbClr val="008000"/>
              </a:solidFill>
            </a:endParaRPr>
          </a:p>
          <a:p>
            <a:endParaRPr lang="de-DE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56ABC0E-5A83-1A40-ACCB-27CC011796BE}" type="slidenum">
              <a:rPr lang="en-US" smtClean="0"/>
              <a:pPr/>
              <a:t>70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20844" y="3249670"/>
            <a:ext cx="5906058" cy="2816305"/>
            <a:chOff x="920844" y="3249670"/>
            <a:chExt cx="5906058" cy="2816305"/>
          </a:xfrm>
        </p:grpSpPr>
        <p:sp>
          <p:nvSpPr>
            <p:cNvPr id="43" name="Rechteck 10"/>
            <p:cNvSpPr/>
            <p:nvPr/>
          </p:nvSpPr>
          <p:spPr>
            <a:xfrm>
              <a:off x="4906554" y="4728061"/>
              <a:ext cx="1920348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Psychomotor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eck 10"/>
            <p:cNvSpPr/>
            <p:nvPr/>
          </p:nvSpPr>
          <p:spPr>
            <a:xfrm>
              <a:off x="2626303" y="4728061"/>
              <a:ext cx="1028283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Insomnia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hteck 10"/>
            <p:cNvSpPr/>
            <p:nvPr/>
          </p:nvSpPr>
          <p:spPr>
            <a:xfrm>
              <a:off x="920844" y="3249670"/>
              <a:ext cx="2118575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Concentration problems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0" name="Rechteck 6"/>
            <p:cNvSpPr/>
            <p:nvPr/>
          </p:nvSpPr>
          <p:spPr>
            <a:xfrm>
              <a:off x="3458448" y="4728061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s1</a:t>
              </a:r>
              <a:endParaRPr lang="en-US" sz="1400" dirty="0"/>
            </a:p>
          </p:txBody>
        </p:sp>
        <p:sp>
          <p:nvSpPr>
            <p:cNvPr id="31" name="Rechteck 7"/>
            <p:cNvSpPr/>
            <p:nvPr/>
          </p:nvSpPr>
          <p:spPr>
            <a:xfrm>
              <a:off x="4517888" y="3925590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s2</a:t>
              </a:r>
              <a:endParaRPr lang="en-US" sz="1400" dirty="0"/>
            </a:p>
          </p:txBody>
        </p:sp>
        <p:sp>
          <p:nvSpPr>
            <p:cNvPr id="32" name="Rechteck 8"/>
            <p:cNvSpPr/>
            <p:nvPr/>
          </p:nvSpPr>
          <p:spPr>
            <a:xfrm>
              <a:off x="4517888" y="4728061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s3</a:t>
              </a:r>
              <a:endParaRPr lang="en-US" sz="1400" dirty="0"/>
            </a:p>
          </p:txBody>
        </p:sp>
        <p:sp>
          <p:nvSpPr>
            <p:cNvPr id="33" name="Rechteck 9"/>
            <p:cNvSpPr/>
            <p:nvPr/>
          </p:nvSpPr>
          <p:spPr>
            <a:xfrm>
              <a:off x="4030494" y="5667355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s4</a:t>
              </a:r>
              <a:endParaRPr lang="en-US" sz="1400" dirty="0"/>
            </a:p>
          </p:txBody>
        </p:sp>
        <p:cxnSp>
          <p:nvCxnSpPr>
            <p:cNvPr id="34" name="Gerade Verbindung mit Pfeil 11"/>
            <p:cNvCxnSpPr/>
            <p:nvPr/>
          </p:nvCxnSpPr>
          <p:spPr>
            <a:xfrm flipV="1">
              <a:off x="3992607" y="4235429"/>
              <a:ext cx="392421" cy="48171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6" name="Gerade Verbindung mit Pfeil 18"/>
            <p:cNvCxnSpPr/>
            <p:nvPr/>
          </p:nvCxnSpPr>
          <p:spPr>
            <a:xfrm>
              <a:off x="3994425" y="4918168"/>
              <a:ext cx="390603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8" name="Gerade Verbindung mit Pfeil 13"/>
            <p:cNvCxnSpPr/>
            <p:nvPr/>
          </p:nvCxnSpPr>
          <p:spPr>
            <a:xfrm flipH="1" flipV="1">
              <a:off x="3458449" y="3442541"/>
              <a:ext cx="1196086" cy="24306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37" name="Rechteck 14"/>
            <p:cNvSpPr/>
            <p:nvPr/>
          </p:nvSpPr>
          <p:spPr>
            <a:xfrm>
              <a:off x="2908234" y="3249670"/>
              <a:ext cx="385741" cy="3857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s5</a:t>
              </a:r>
              <a:endParaRPr lang="en-US" sz="1400" dirty="0"/>
            </a:p>
          </p:txBody>
        </p:sp>
        <p:cxnSp>
          <p:nvCxnSpPr>
            <p:cNvPr id="39" name="Gerade Verbindung mit Pfeil 13"/>
            <p:cNvCxnSpPr/>
            <p:nvPr/>
          </p:nvCxnSpPr>
          <p:spPr>
            <a:xfrm>
              <a:off x="3101313" y="3786126"/>
              <a:ext cx="550005" cy="69016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sp>
          <p:nvSpPr>
            <p:cNvPr id="41" name="Rechteck 10"/>
            <p:cNvSpPr/>
            <p:nvPr/>
          </p:nvSpPr>
          <p:spPr>
            <a:xfrm>
              <a:off x="4936226" y="3938335"/>
              <a:ext cx="788833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Fatigue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hteck 10"/>
            <p:cNvSpPr/>
            <p:nvPr/>
          </p:nvSpPr>
          <p:spPr>
            <a:xfrm>
              <a:off x="4465417" y="5680234"/>
              <a:ext cx="1096100" cy="3857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Weight loss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3182" y="6395514"/>
            <a:ext cx="3154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10.1146/annurev-clinpsy-050212-185608</a:t>
            </a:r>
          </a:p>
        </p:txBody>
      </p:sp>
    </p:spTree>
    <p:extLst>
      <p:ext uri="{BB962C8B-B14F-4D97-AF65-F5344CB8AC3E}">
        <p14:creationId xmlns:p14="http://schemas.microsoft.com/office/powerpoint/2010/main" val="2442298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arise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driving</a:t>
            </a:r>
            <a:r>
              <a:rPr lang="de-DE" dirty="0" smtClean="0"/>
              <a:t> depressive </a:t>
            </a:r>
            <a:r>
              <a:rPr lang="de-DE" dirty="0" err="1" smtClean="0"/>
              <a:t>processes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" name="Rechteck 10"/>
          <p:cNvSpPr/>
          <p:nvPr/>
        </p:nvSpPr>
        <p:spPr>
          <a:xfrm>
            <a:off x="4906554" y="4728061"/>
            <a:ext cx="1920348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Psychomotor problems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10"/>
          <p:cNvSpPr/>
          <p:nvPr/>
        </p:nvSpPr>
        <p:spPr>
          <a:xfrm>
            <a:off x="2626303" y="4728061"/>
            <a:ext cx="1028283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Insomnia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hteck 10"/>
          <p:cNvSpPr/>
          <p:nvPr/>
        </p:nvSpPr>
        <p:spPr>
          <a:xfrm>
            <a:off x="920844" y="3249670"/>
            <a:ext cx="2118575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Concentration problems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6"/>
          <p:cNvSpPr/>
          <p:nvPr/>
        </p:nvSpPr>
        <p:spPr>
          <a:xfrm>
            <a:off x="3458448" y="472806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11" name="Rechteck 7"/>
          <p:cNvSpPr/>
          <p:nvPr/>
        </p:nvSpPr>
        <p:spPr>
          <a:xfrm>
            <a:off x="4517888" y="392559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12" name="Rechteck 8"/>
          <p:cNvSpPr/>
          <p:nvPr/>
        </p:nvSpPr>
        <p:spPr>
          <a:xfrm>
            <a:off x="4517888" y="472806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13" name="Rechteck 9"/>
          <p:cNvSpPr/>
          <p:nvPr/>
        </p:nvSpPr>
        <p:spPr>
          <a:xfrm>
            <a:off x="4030494" y="5667355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cxnSp>
        <p:nvCxnSpPr>
          <p:cNvPr id="14" name="Gerade Verbindung mit Pfeil 11"/>
          <p:cNvCxnSpPr/>
          <p:nvPr/>
        </p:nvCxnSpPr>
        <p:spPr>
          <a:xfrm flipV="1">
            <a:off x="3992607" y="4235429"/>
            <a:ext cx="392421" cy="48171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" name="Gerade Verbindung mit Pfeil 18"/>
          <p:cNvCxnSpPr/>
          <p:nvPr/>
        </p:nvCxnSpPr>
        <p:spPr>
          <a:xfrm>
            <a:off x="3994425" y="4918168"/>
            <a:ext cx="39060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6" name="Gerade Verbindung mit Pfeil 13"/>
          <p:cNvCxnSpPr/>
          <p:nvPr/>
        </p:nvCxnSpPr>
        <p:spPr>
          <a:xfrm flipH="1" flipV="1">
            <a:off x="3458449" y="3442541"/>
            <a:ext cx="1196086" cy="24306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7" name="Rechteck 14"/>
          <p:cNvSpPr/>
          <p:nvPr/>
        </p:nvSpPr>
        <p:spPr>
          <a:xfrm>
            <a:off x="2908234" y="324967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18" name="Gerade Verbindung mit Pfeil 13"/>
          <p:cNvCxnSpPr/>
          <p:nvPr/>
        </p:nvCxnSpPr>
        <p:spPr>
          <a:xfrm>
            <a:off x="3101313" y="3786126"/>
            <a:ext cx="550005" cy="69016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9" name="Rechteck 10"/>
          <p:cNvSpPr/>
          <p:nvPr/>
        </p:nvSpPr>
        <p:spPr>
          <a:xfrm>
            <a:off x="4936226" y="3938335"/>
            <a:ext cx="788833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Fatigue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hteck 10"/>
          <p:cNvSpPr/>
          <p:nvPr/>
        </p:nvSpPr>
        <p:spPr>
          <a:xfrm>
            <a:off x="4465417" y="5680234"/>
            <a:ext cx="1096100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Weight loss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182" y="6395514"/>
            <a:ext cx="3154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10.1146/annurev-clinpsy-050212-185608</a:t>
            </a:r>
          </a:p>
        </p:txBody>
      </p:sp>
    </p:spTree>
    <p:extLst>
      <p:ext uri="{BB962C8B-B14F-4D97-AF65-F5344CB8AC3E}">
        <p14:creationId xmlns:p14="http://schemas.microsoft.com/office/powerpoint/2010/main" val="300362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arise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driving</a:t>
            </a:r>
            <a:r>
              <a:rPr lang="de-DE" dirty="0" smtClean="0"/>
              <a:t> depressive </a:t>
            </a:r>
            <a:r>
              <a:rPr lang="de-DE" dirty="0" err="1" smtClean="0"/>
              <a:t>processes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Rechteck 10"/>
          <p:cNvSpPr/>
          <p:nvPr/>
        </p:nvSpPr>
        <p:spPr>
          <a:xfrm>
            <a:off x="4906554" y="4728061"/>
            <a:ext cx="1920348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Psychomotor problems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10"/>
          <p:cNvSpPr/>
          <p:nvPr/>
        </p:nvSpPr>
        <p:spPr>
          <a:xfrm>
            <a:off x="2626303" y="4728061"/>
            <a:ext cx="1028283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Insomnia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9" name="Rechteck 10"/>
          <p:cNvSpPr/>
          <p:nvPr/>
        </p:nvSpPr>
        <p:spPr>
          <a:xfrm>
            <a:off x="920844" y="3249670"/>
            <a:ext cx="2118575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Concentration problems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6"/>
          <p:cNvSpPr/>
          <p:nvPr/>
        </p:nvSpPr>
        <p:spPr>
          <a:xfrm>
            <a:off x="3458448" y="472806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11" name="Rechteck 7"/>
          <p:cNvSpPr/>
          <p:nvPr/>
        </p:nvSpPr>
        <p:spPr>
          <a:xfrm>
            <a:off x="4517888" y="392559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12" name="Rechteck 8"/>
          <p:cNvSpPr/>
          <p:nvPr/>
        </p:nvSpPr>
        <p:spPr>
          <a:xfrm>
            <a:off x="4517888" y="472806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cxnSp>
        <p:nvCxnSpPr>
          <p:cNvPr id="14" name="Gerade Verbindung mit Pfeil 11"/>
          <p:cNvCxnSpPr/>
          <p:nvPr/>
        </p:nvCxnSpPr>
        <p:spPr>
          <a:xfrm flipV="1">
            <a:off x="3992607" y="4235429"/>
            <a:ext cx="392421" cy="48171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" name="Gerade Verbindung mit Pfeil 18"/>
          <p:cNvCxnSpPr/>
          <p:nvPr/>
        </p:nvCxnSpPr>
        <p:spPr>
          <a:xfrm>
            <a:off x="3994425" y="4918168"/>
            <a:ext cx="39060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6" name="Gerade Verbindung mit Pfeil 13"/>
          <p:cNvCxnSpPr/>
          <p:nvPr/>
        </p:nvCxnSpPr>
        <p:spPr>
          <a:xfrm flipH="1" flipV="1">
            <a:off x="3458449" y="3442541"/>
            <a:ext cx="1196086" cy="24306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7" name="Rechteck 14"/>
          <p:cNvSpPr/>
          <p:nvPr/>
        </p:nvSpPr>
        <p:spPr>
          <a:xfrm>
            <a:off x="2908234" y="324967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18" name="Gerade Verbindung mit Pfeil 13"/>
          <p:cNvCxnSpPr/>
          <p:nvPr/>
        </p:nvCxnSpPr>
        <p:spPr>
          <a:xfrm>
            <a:off x="3101313" y="3786126"/>
            <a:ext cx="550005" cy="69016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9" name="Rechteck 10"/>
          <p:cNvSpPr/>
          <p:nvPr/>
        </p:nvSpPr>
        <p:spPr>
          <a:xfrm>
            <a:off x="4936226" y="3938335"/>
            <a:ext cx="788833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Fatigue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hteck 9"/>
          <p:cNvSpPr/>
          <p:nvPr/>
        </p:nvSpPr>
        <p:spPr>
          <a:xfrm>
            <a:off x="4030494" y="5667355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sp>
        <p:nvSpPr>
          <p:cNvPr id="22" name="Rechteck 10"/>
          <p:cNvSpPr/>
          <p:nvPr/>
        </p:nvSpPr>
        <p:spPr>
          <a:xfrm>
            <a:off x="4465417" y="5680234"/>
            <a:ext cx="1096100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Weight loss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182" y="6395514"/>
            <a:ext cx="3154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10.1146/annurev-clinpsy-050212-185608</a:t>
            </a:r>
          </a:p>
        </p:txBody>
      </p:sp>
    </p:spTree>
    <p:extLst>
      <p:ext uri="{BB962C8B-B14F-4D97-AF65-F5344CB8AC3E}">
        <p14:creationId xmlns:p14="http://schemas.microsoft.com/office/powerpoint/2010/main" val="2304066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Network </a:t>
            </a:r>
            <a:r>
              <a:rPr lang="de-DE" dirty="0" err="1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arise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driving</a:t>
            </a:r>
            <a:r>
              <a:rPr lang="de-DE" dirty="0" smtClean="0"/>
              <a:t> depressive </a:t>
            </a:r>
            <a:r>
              <a:rPr lang="de-DE" dirty="0" err="1" smtClean="0"/>
              <a:t>processes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7" name="Rechteck 10"/>
          <p:cNvSpPr/>
          <p:nvPr/>
        </p:nvSpPr>
        <p:spPr>
          <a:xfrm>
            <a:off x="4906554" y="4728061"/>
            <a:ext cx="1920348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Psychomotor problems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hteck 10"/>
          <p:cNvSpPr/>
          <p:nvPr/>
        </p:nvSpPr>
        <p:spPr>
          <a:xfrm>
            <a:off x="920844" y="3249670"/>
            <a:ext cx="2118575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Concentration problems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hteck 7"/>
          <p:cNvSpPr/>
          <p:nvPr/>
        </p:nvSpPr>
        <p:spPr>
          <a:xfrm>
            <a:off x="4517888" y="392559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s2</a:t>
            </a:r>
            <a:endParaRPr lang="en-US" sz="1400" dirty="0"/>
          </a:p>
        </p:txBody>
      </p:sp>
      <p:sp>
        <p:nvSpPr>
          <p:cNvPr id="12" name="Rechteck 8"/>
          <p:cNvSpPr/>
          <p:nvPr/>
        </p:nvSpPr>
        <p:spPr>
          <a:xfrm>
            <a:off x="4517888" y="472806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s3</a:t>
            </a:r>
            <a:endParaRPr lang="en-US" sz="1400" dirty="0"/>
          </a:p>
        </p:txBody>
      </p:sp>
      <p:sp>
        <p:nvSpPr>
          <p:cNvPr id="13" name="Rechteck 9"/>
          <p:cNvSpPr/>
          <p:nvPr/>
        </p:nvSpPr>
        <p:spPr>
          <a:xfrm>
            <a:off x="4030494" y="5667355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s4</a:t>
            </a:r>
            <a:endParaRPr lang="en-US" sz="1400" dirty="0"/>
          </a:p>
        </p:txBody>
      </p:sp>
      <p:cxnSp>
        <p:nvCxnSpPr>
          <p:cNvPr id="14" name="Gerade Verbindung mit Pfeil 11"/>
          <p:cNvCxnSpPr/>
          <p:nvPr/>
        </p:nvCxnSpPr>
        <p:spPr>
          <a:xfrm flipV="1">
            <a:off x="3992607" y="4235429"/>
            <a:ext cx="392421" cy="48171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5" name="Gerade Verbindung mit Pfeil 18"/>
          <p:cNvCxnSpPr/>
          <p:nvPr/>
        </p:nvCxnSpPr>
        <p:spPr>
          <a:xfrm>
            <a:off x="3994425" y="4918168"/>
            <a:ext cx="39060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16" name="Gerade Verbindung mit Pfeil 13"/>
          <p:cNvCxnSpPr/>
          <p:nvPr/>
        </p:nvCxnSpPr>
        <p:spPr>
          <a:xfrm flipH="1" flipV="1">
            <a:off x="3458449" y="3442541"/>
            <a:ext cx="1196086" cy="24306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7" name="Rechteck 14"/>
          <p:cNvSpPr/>
          <p:nvPr/>
        </p:nvSpPr>
        <p:spPr>
          <a:xfrm>
            <a:off x="2908234" y="3249670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s5</a:t>
            </a:r>
            <a:endParaRPr lang="en-US" sz="1400" dirty="0"/>
          </a:p>
        </p:txBody>
      </p:sp>
      <p:cxnSp>
        <p:nvCxnSpPr>
          <p:cNvPr id="18" name="Gerade Verbindung mit Pfeil 13"/>
          <p:cNvCxnSpPr/>
          <p:nvPr/>
        </p:nvCxnSpPr>
        <p:spPr>
          <a:xfrm>
            <a:off x="3101313" y="3786126"/>
            <a:ext cx="550005" cy="69016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19" name="Rechteck 10"/>
          <p:cNvSpPr/>
          <p:nvPr/>
        </p:nvSpPr>
        <p:spPr>
          <a:xfrm>
            <a:off x="4936226" y="3938335"/>
            <a:ext cx="788833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Fatigue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hteck 10"/>
          <p:cNvSpPr/>
          <p:nvPr/>
        </p:nvSpPr>
        <p:spPr>
          <a:xfrm>
            <a:off x="4465417" y="5680234"/>
            <a:ext cx="1096100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Weight loss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23" name="Rechteck 10"/>
          <p:cNvSpPr/>
          <p:nvPr/>
        </p:nvSpPr>
        <p:spPr>
          <a:xfrm>
            <a:off x="2626303" y="4728061"/>
            <a:ext cx="1028283" cy="385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Insomnia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Rechteck 6"/>
          <p:cNvSpPr/>
          <p:nvPr/>
        </p:nvSpPr>
        <p:spPr>
          <a:xfrm>
            <a:off x="3458448" y="4728061"/>
            <a:ext cx="385741" cy="385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s1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83182" y="6395514"/>
            <a:ext cx="3154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10.1146/annurev-clinpsy-050212-185608</a:t>
            </a:r>
          </a:p>
        </p:txBody>
      </p:sp>
    </p:spTree>
    <p:extLst>
      <p:ext uri="{BB962C8B-B14F-4D97-AF65-F5344CB8AC3E}">
        <p14:creationId xmlns:p14="http://schemas.microsoft.com/office/powerpoint/2010/main" val="235441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</a:t>
            </a:r>
            <a:r>
              <a:rPr lang="de-DE" dirty="0" err="1" smtClean="0"/>
              <a:t>questions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depression</a:t>
            </a:r>
            <a:r>
              <a:rPr lang="de-DE" dirty="0" smtClean="0"/>
              <a:t>?</a:t>
            </a:r>
          </a:p>
          <a:p>
            <a:pPr lvl="1"/>
            <a:r>
              <a:rPr lang="de-DE" dirty="0" smtClean="0"/>
              <a:t>DSM </a:t>
            </a:r>
            <a:r>
              <a:rPr lang="de-DE" dirty="0" err="1" smtClean="0"/>
              <a:t>symptoms</a:t>
            </a:r>
            <a:endParaRPr lang="de-DE" dirty="0" smtClean="0"/>
          </a:p>
          <a:p>
            <a:pPr lvl="1"/>
            <a:r>
              <a:rPr lang="de-DE" dirty="0" smtClean="0"/>
              <a:t>A large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DSM </a:t>
            </a:r>
            <a:r>
              <a:rPr lang="de-DE" dirty="0" err="1" smtClean="0"/>
              <a:t>criteria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i="1" dirty="0" err="1" smtClean="0"/>
              <a:t>central</a:t>
            </a:r>
            <a:r>
              <a:rPr lang="de-DE" dirty="0" smtClean="0"/>
              <a:t>, i.e.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10.1016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/j.jad.2015.09.005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03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3463 </a:t>
            </a:r>
            <a:r>
              <a:rPr lang="de-DE" dirty="0" err="1" smtClean="0"/>
              <a:t>depressed</a:t>
            </a:r>
            <a:r>
              <a:rPr lang="de-DE" dirty="0" smtClean="0"/>
              <a:t> </a:t>
            </a:r>
            <a:r>
              <a:rPr lang="de-DE" dirty="0" err="1" smtClean="0"/>
              <a:t>outpatients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enrollment</a:t>
            </a:r>
            <a:r>
              <a:rPr lang="de-DE" dirty="0" smtClean="0"/>
              <a:t> </a:t>
            </a:r>
            <a:r>
              <a:rPr lang="de-DE" dirty="0" err="1" smtClean="0"/>
              <a:t>stage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STAR*D </a:t>
            </a:r>
            <a:r>
              <a:rPr lang="de-DE" dirty="0" err="1" smtClean="0"/>
              <a:t>study</a:t>
            </a:r>
            <a:endParaRPr lang="de-DE" dirty="0" smtClean="0"/>
          </a:p>
          <a:p>
            <a:r>
              <a:rPr lang="de-DE" dirty="0" smtClean="0"/>
              <a:t>28-item </a:t>
            </a:r>
            <a:r>
              <a:rPr lang="de-DE" dirty="0" err="1" smtClean="0"/>
              <a:t>questionnaire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covers</a:t>
            </a:r>
            <a:r>
              <a:rPr lang="de-DE" dirty="0" smtClean="0"/>
              <a:t> 15 </a:t>
            </a:r>
            <a:r>
              <a:rPr lang="de-DE" dirty="0" err="1" smtClean="0"/>
              <a:t>disaggregated</a:t>
            </a:r>
            <a:r>
              <a:rPr lang="de-DE" dirty="0" smtClean="0"/>
              <a:t> DSM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13 </a:t>
            </a:r>
            <a:r>
              <a:rPr lang="de-DE" dirty="0" err="1" smtClean="0"/>
              <a:t>common</a:t>
            </a:r>
            <a:r>
              <a:rPr lang="de-DE" dirty="0" smtClean="0"/>
              <a:t> non-DSM </a:t>
            </a:r>
            <a:r>
              <a:rPr lang="de-DE" dirty="0" err="1" smtClean="0"/>
              <a:t>symptoms</a:t>
            </a:r>
            <a:r>
              <a:rPr lang="de-DE" dirty="0" smtClean="0"/>
              <a:t> (e.g., </a:t>
            </a:r>
            <a:r>
              <a:rPr lang="de-DE" dirty="0" err="1" smtClean="0"/>
              <a:t>anxiety</a:t>
            </a:r>
            <a:r>
              <a:rPr lang="de-DE" dirty="0" smtClean="0"/>
              <a:t>, </a:t>
            </a:r>
            <a:r>
              <a:rPr lang="de-DE" dirty="0" err="1" smtClean="0"/>
              <a:t>irritability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endParaRPr lang="de-DE" dirty="0"/>
          </a:p>
          <a:p>
            <a:endParaRPr lang="de-DE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10.1016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/j.jad.2015.09.005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807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122" name="Picture 2" descr="C:\Users\u0097060\Dropbox\Research\My Papers\1. First author publications\NW symptoms\5. JAD\2. Revision\Fi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79" y="903912"/>
            <a:ext cx="9352586" cy="56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38701" y="801384"/>
            <a:ext cx="508571" cy="626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37592" y="1009537"/>
            <a:ext cx="386994" cy="4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7592" y="915426"/>
            <a:ext cx="4606408" cy="5527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12278" y="1705510"/>
            <a:ext cx="37487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Estimation</a:t>
            </a:r>
            <a:endParaRPr lang="de-DE" sz="2000" dirty="0" smtClean="0"/>
          </a:p>
          <a:p>
            <a:pPr marL="285750" indent="-285750">
              <a:buFontTx/>
              <a:buChar char="-"/>
            </a:pPr>
            <a:r>
              <a:rPr lang="de-DE" sz="2000" dirty="0" err="1" smtClean="0"/>
              <a:t>Edges</a:t>
            </a:r>
            <a:r>
              <a:rPr lang="de-DE" sz="2000" dirty="0" smtClean="0"/>
              <a:t> </a:t>
            </a:r>
            <a:r>
              <a:rPr lang="de-DE" sz="2000" dirty="0" err="1" smtClean="0"/>
              <a:t>equal</a:t>
            </a:r>
            <a:r>
              <a:rPr lang="de-DE" sz="2000" dirty="0" smtClean="0"/>
              <a:t> partial </a:t>
            </a:r>
            <a:r>
              <a:rPr lang="de-DE" sz="2000" dirty="0" err="1"/>
              <a:t>correlations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 smtClean="0"/>
              <a:t>Sparse</a:t>
            </a:r>
            <a:r>
              <a:rPr lang="de-DE" sz="2000" dirty="0" smtClean="0"/>
              <a:t> </a:t>
            </a:r>
            <a:r>
              <a:rPr lang="de-DE" sz="2000" dirty="0" err="1" smtClean="0"/>
              <a:t>network</a:t>
            </a:r>
            <a:r>
              <a:rPr lang="de-DE" sz="2000" dirty="0" smtClean="0"/>
              <a:t> </a:t>
            </a:r>
          </a:p>
          <a:p>
            <a:pPr marL="285750" indent="-285750">
              <a:buFontTx/>
              <a:buChar char="-"/>
            </a:pPr>
            <a:endParaRPr lang="de-DE" sz="2000" dirty="0" smtClean="0"/>
          </a:p>
          <a:p>
            <a:r>
              <a:rPr lang="de-DE" sz="2000" dirty="0" smtClean="0"/>
              <a:t>Interpretation</a:t>
            </a:r>
          </a:p>
          <a:p>
            <a:pPr marL="285750" indent="-285750">
              <a:buFontTx/>
              <a:buChar char="-"/>
            </a:pPr>
            <a:r>
              <a:rPr lang="de-DE" sz="2000" dirty="0" err="1" smtClean="0"/>
              <a:t>Heterogeneous</a:t>
            </a:r>
            <a:r>
              <a:rPr lang="de-DE" sz="2000" dirty="0" smtClean="0"/>
              <a:t> </a:t>
            </a:r>
            <a:r>
              <a:rPr lang="de-DE" sz="2000" dirty="0" err="1" smtClean="0"/>
              <a:t>network</a:t>
            </a:r>
            <a:endParaRPr lang="de-DE" sz="2000" dirty="0" smtClean="0"/>
          </a:p>
          <a:p>
            <a:pPr marL="285750" indent="-285750">
              <a:buFontTx/>
              <a:buChar char="-"/>
            </a:pP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clusters</a:t>
            </a:r>
            <a:r>
              <a:rPr lang="de-DE" sz="2000" dirty="0" smtClean="0"/>
              <a:t> </a:t>
            </a:r>
            <a:r>
              <a:rPr lang="de-DE" sz="2000" dirty="0" err="1" smtClean="0"/>
              <a:t>emerge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 smtClean="0"/>
              <a:t>Sum</a:t>
            </a:r>
            <a:r>
              <a:rPr lang="de-DE" sz="2000" dirty="0" smtClean="0"/>
              <a:t> score </a:t>
            </a:r>
            <a:r>
              <a:rPr lang="de-DE" sz="2000" dirty="0" err="1" smtClean="0"/>
              <a:t>problematic</a:t>
            </a:r>
            <a:endParaRPr lang="de-DE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-272813" y="6029418"/>
            <a:ext cx="1991886" cy="653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Network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MDD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10.1016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/j.jad.2015.09.005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88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122" name="Picture 2" descr="C:\Users\u0097060\Dropbox\Research\My Papers\1. First author publications\NW symptoms\5. JAD\2. Revision\Fi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79" y="903912"/>
            <a:ext cx="9352586" cy="56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38701" y="801384"/>
            <a:ext cx="508571" cy="626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37592" y="930025"/>
            <a:ext cx="386994" cy="4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9770639">
            <a:off x="6103966" y="5309866"/>
            <a:ext cx="398842" cy="878034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463" y="5402154"/>
            <a:ext cx="290512" cy="29051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3583" y="5130484"/>
            <a:ext cx="290512" cy="29051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61912" y="1054171"/>
            <a:ext cx="508571" cy="626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72813" y="6029418"/>
            <a:ext cx="1991886" cy="653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Symptom </a:t>
            </a:r>
            <a:r>
              <a:rPr lang="de-DE" dirty="0" err="1" smtClean="0"/>
              <a:t>importance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10.1016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/j.jad.2015.09.005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41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122" name="Picture 2" descr="C:\Users\u0097060\Dropbox\Research\My Papers\1. First author publications\NW symptoms\5. JAD\2. Revision\Fi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79" y="903912"/>
            <a:ext cx="9352586" cy="56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38701" y="801384"/>
            <a:ext cx="508571" cy="626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37592" y="930025"/>
            <a:ext cx="386994" cy="4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7592" y="950148"/>
            <a:ext cx="4606408" cy="5527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12278" y="1705510"/>
            <a:ext cx="3640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000" dirty="0" smtClean="0"/>
              <a:t>DSM </a:t>
            </a:r>
            <a:r>
              <a:rPr lang="de-DE" sz="2000" dirty="0" err="1" smtClean="0"/>
              <a:t>symptoms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not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</a:p>
          <a:p>
            <a:pPr lvl="0"/>
            <a:r>
              <a:rPr lang="de-DE" sz="2000" dirty="0" err="1"/>
              <a:t>c</a:t>
            </a:r>
            <a:r>
              <a:rPr lang="de-DE" sz="2000" dirty="0" err="1" smtClean="0"/>
              <a:t>entral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non-DSM </a:t>
            </a:r>
            <a:r>
              <a:rPr lang="de-DE" sz="2000" dirty="0" err="1" smtClean="0"/>
              <a:t>symptoms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Symptom </a:t>
            </a:r>
            <a:r>
              <a:rPr lang="de-DE" dirty="0" err="1" smtClean="0"/>
              <a:t>importance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182" y="6395514"/>
            <a:ext cx="2219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10.1016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/j.jad.2015.09.005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39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Lives of Older Couples (CLOC) </a:t>
            </a:r>
            <a:r>
              <a:rPr lang="en-US" dirty="0" smtClean="0"/>
              <a:t>study </a:t>
            </a:r>
          </a:p>
          <a:p>
            <a:r>
              <a:rPr lang="en-US" dirty="0" smtClean="0"/>
              <a:t>Baseline: married couples enrolled (60+ years)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Bereaved</a:t>
            </a:r>
            <a:r>
              <a:rPr lang="de-DE" dirty="0"/>
              <a:t>: N=241</a:t>
            </a:r>
          </a:p>
          <a:p>
            <a:r>
              <a:rPr lang="de-DE" dirty="0"/>
              <a:t>Controls: N=274 (still-</a:t>
            </a:r>
            <a:r>
              <a:rPr lang="de-DE" dirty="0" err="1"/>
              <a:t>married</a:t>
            </a:r>
            <a:r>
              <a:rPr lang="de-DE" dirty="0" smtClean="0"/>
              <a:t>)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Baseline: </a:t>
            </a:r>
            <a:r>
              <a:rPr lang="de-DE" dirty="0" err="1" smtClean="0">
                <a:solidFill>
                  <a:schemeClr val="bg1"/>
                </a:solidFill>
              </a:rPr>
              <a:t>no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differences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between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bereaved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control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participants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dirty="0" err="1" smtClean="0">
                <a:solidFill>
                  <a:schemeClr val="bg1"/>
                </a:solidFill>
              </a:rPr>
              <a:t>age</a:t>
            </a:r>
            <a:r>
              <a:rPr lang="de-DE" dirty="0" smtClean="0">
                <a:solidFill>
                  <a:schemeClr val="bg1"/>
                </a:solidFill>
              </a:rPr>
              <a:t>, </a:t>
            </a:r>
            <a:r>
              <a:rPr lang="de-DE" dirty="0" err="1" smtClean="0">
                <a:solidFill>
                  <a:schemeClr val="bg1"/>
                </a:solidFill>
              </a:rPr>
              <a:t>sex</a:t>
            </a:r>
            <a:r>
              <a:rPr lang="de-DE" dirty="0" smtClean="0">
                <a:solidFill>
                  <a:schemeClr val="bg1"/>
                </a:solidFill>
              </a:rPr>
              <a:t>, depressive </a:t>
            </a:r>
            <a:r>
              <a:rPr lang="de-DE" dirty="0" err="1" smtClean="0">
                <a:solidFill>
                  <a:schemeClr val="bg1"/>
                </a:solidFill>
              </a:rPr>
              <a:t>symptoms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79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01468" y="3853539"/>
            <a:ext cx="621574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55601" y="397367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87268" y="2884710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40954" y="2504881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Baseline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33324" y="2884710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88348" y="2498866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Death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17838" y="2895207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15068" y="2498866"/>
            <a:ext cx="11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</a:t>
            </a:r>
            <a:r>
              <a:rPr lang="de-DE" dirty="0" smtClean="0"/>
              <a:t>ollow-</a:t>
            </a:r>
            <a:r>
              <a:rPr lang="de-DE" dirty="0" err="1" smtClean="0"/>
              <a:t>up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29789" y="3963173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6 </a:t>
            </a:r>
            <a:r>
              <a:rPr lang="de-DE" dirty="0" err="1" smtClean="0"/>
              <a:t>months</a:t>
            </a:r>
            <a:r>
              <a:rPr lang="de-DE" dirty="0" smtClean="0"/>
              <a:t> … 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87268" y="3796389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533324" y="3797951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817838" y="3797951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518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MDD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conducted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Depression </a:t>
            </a:r>
            <a:r>
              <a:rPr lang="de-DE" dirty="0" err="1" smtClean="0"/>
              <a:t>assessment</a:t>
            </a:r>
            <a:endParaRPr lang="de-DE" dirty="0" smtClean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assess</a:t>
            </a:r>
            <a:r>
              <a:rPr lang="de-DE" dirty="0" smtClean="0"/>
              <a:t> a </a:t>
            </a:r>
            <a:r>
              <a:rPr lang="de-DE" dirty="0" err="1" smtClean="0"/>
              <a:t>range</a:t>
            </a:r>
            <a:r>
              <a:rPr lang="de-DE" i="1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symptoms</a:t>
            </a:r>
            <a:r>
              <a:rPr lang="de-DE" dirty="0" smtClean="0"/>
              <a:t> like </a:t>
            </a:r>
            <a:r>
              <a:rPr lang="de-DE" dirty="0" err="1" smtClean="0"/>
              <a:t>sad</a:t>
            </a:r>
            <a:r>
              <a:rPr lang="de-DE" dirty="0" smtClean="0"/>
              <a:t> </a:t>
            </a:r>
            <a:r>
              <a:rPr lang="de-DE" dirty="0" err="1" smtClean="0"/>
              <a:t>mood</a:t>
            </a:r>
            <a:r>
              <a:rPr lang="de-DE" dirty="0" smtClean="0"/>
              <a:t>, </a:t>
            </a:r>
            <a:r>
              <a:rPr lang="de-DE" dirty="0" err="1" smtClean="0"/>
              <a:t>insomnia</a:t>
            </a:r>
            <a:r>
              <a:rPr lang="de-DE" dirty="0" smtClean="0"/>
              <a:t>, </a:t>
            </a:r>
            <a:r>
              <a:rPr lang="de-DE" dirty="0" err="1" smtClean="0"/>
              <a:t>fatigue</a:t>
            </a:r>
            <a:r>
              <a:rPr lang="de-DE" dirty="0" smtClean="0"/>
              <a:t>, </a:t>
            </a:r>
            <a:r>
              <a:rPr lang="de-DE" dirty="0" err="1" smtClean="0"/>
              <a:t>concentration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suicidal</a:t>
            </a:r>
            <a:r>
              <a:rPr lang="de-DE" dirty="0" smtClean="0"/>
              <a:t> </a:t>
            </a:r>
            <a:r>
              <a:rPr lang="de-DE" dirty="0" err="1" smtClean="0"/>
              <a:t>ideation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Add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sum</a:t>
            </a:r>
            <a:r>
              <a:rPr lang="de-DE" dirty="0" smtClean="0"/>
              <a:t>-score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reflects</a:t>
            </a:r>
            <a:r>
              <a:rPr lang="de-DE" dirty="0" smtClean="0"/>
              <a:t> </a:t>
            </a:r>
            <a:r>
              <a:rPr lang="de-DE" dirty="0" err="1" smtClean="0"/>
              <a:t>depression</a:t>
            </a:r>
            <a:r>
              <a:rPr lang="de-DE" dirty="0" smtClean="0"/>
              <a:t> </a:t>
            </a:r>
            <a:r>
              <a:rPr lang="de-DE" dirty="0" err="1" smtClean="0"/>
              <a:t>severity</a:t>
            </a:r>
            <a:endParaRPr lang="de-DE" dirty="0" smtClean="0"/>
          </a:p>
          <a:p>
            <a:r>
              <a:rPr lang="de-DE" dirty="0"/>
              <a:t>Statistical </a:t>
            </a:r>
            <a:r>
              <a:rPr lang="de-DE" dirty="0" err="1"/>
              <a:t>analysis</a:t>
            </a:r>
            <a:endParaRPr lang="de-DE" dirty="0"/>
          </a:p>
          <a:p>
            <a:pPr lvl="1"/>
            <a:r>
              <a:rPr lang="de-DE" dirty="0" err="1"/>
              <a:t>Categorical</a:t>
            </a:r>
            <a:r>
              <a:rPr lang="de-DE" dirty="0"/>
              <a:t>: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i="1" dirty="0" err="1"/>
              <a:t>threshold</a:t>
            </a:r>
            <a:r>
              <a:rPr lang="de-DE" i="1" dirty="0"/>
              <a:t> </a:t>
            </a:r>
            <a:r>
              <a:rPr lang="de-DE" dirty="0"/>
              <a:t>on </a:t>
            </a:r>
            <a:r>
              <a:rPr lang="de-DE" dirty="0" err="1"/>
              <a:t>sum</a:t>
            </a:r>
            <a:r>
              <a:rPr lang="de-DE" dirty="0"/>
              <a:t>-score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split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healthy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depressed</a:t>
            </a:r>
            <a:r>
              <a:rPr lang="de-DE" dirty="0"/>
              <a:t>,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biomarkers</a:t>
            </a:r>
            <a:r>
              <a:rPr lang="de-DE" dirty="0"/>
              <a:t>,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, etc.</a:t>
            </a:r>
          </a:p>
          <a:p>
            <a:pPr lvl="1"/>
            <a:r>
              <a:rPr lang="de-DE" dirty="0"/>
              <a:t>Dimensional: </a:t>
            </a:r>
            <a:r>
              <a:rPr lang="de-DE" dirty="0" err="1"/>
              <a:t>associate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-score (</a:t>
            </a:r>
            <a:r>
              <a:rPr lang="de-DE" dirty="0" err="1"/>
              <a:t>depression</a:t>
            </a:r>
            <a:r>
              <a:rPr lang="de-DE" dirty="0"/>
              <a:t> </a:t>
            </a:r>
            <a:r>
              <a:rPr lang="de-DE" dirty="0" err="1"/>
              <a:t>severity</a:t>
            </a:r>
            <a:r>
              <a:rPr lang="de-DE" dirty="0"/>
              <a:t>)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biomarkers</a:t>
            </a:r>
            <a:r>
              <a:rPr lang="de-DE" dirty="0"/>
              <a:t>,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, etc</a:t>
            </a:r>
            <a:r>
              <a:rPr lang="de-DE" dirty="0" smtClean="0"/>
              <a:t>.</a:t>
            </a:r>
          </a:p>
          <a:p>
            <a:r>
              <a:rPr lang="de-DE" dirty="0" smtClean="0"/>
              <a:t>This </a:t>
            </a:r>
            <a:r>
              <a:rPr lang="de-DE" dirty="0" err="1" smtClean="0"/>
              <a:t>describes</a:t>
            </a:r>
            <a:r>
              <a:rPr lang="de-DE" dirty="0" smtClean="0"/>
              <a:t>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99% </a:t>
            </a:r>
            <a:r>
              <a:rPr lang="de-DE" dirty="0" err="1" smtClean="0"/>
              <a:t>of</a:t>
            </a:r>
            <a:r>
              <a:rPr lang="de-DE" dirty="0" smtClean="0"/>
              <a:t> all MDD </a:t>
            </a:r>
            <a:r>
              <a:rPr lang="de-DE" dirty="0" err="1" smtClean="0"/>
              <a:t>research</a:t>
            </a:r>
            <a:r>
              <a:rPr lang="de-DE" dirty="0" smtClean="0"/>
              <a:t>, ranging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social</a:t>
            </a:r>
            <a:r>
              <a:rPr lang="de-DE" dirty="0" smtClean="0"/>
              <a:t> </a:t>
            </a:r>
            <a:r>
              <a:rPr lang="de-DE" dirty="0" err="1" smtClean="0"/>
              <a:t>sciences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genetics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feld 22"/>
          <p:cNvSpPr txBox="1"/>
          <p:nvPr/>
        </p:nvSpPr>
        <p:spPr>
          <a:xfrm flipH="1">
            <a:off x="9893108" y="3537491"/>
            <a:ext cx="123365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3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Lives of Older Couples (CLOC) </a:t>
            </a:r>
            <a:r>
              <a:rPr lang="en-US" dirty="0" smtClean="0">
                <a:solidFill>
                  <a:schemeClr val="bg1"/>
                </a:solidFill>
              </a:rPr>
              <a:t>study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Baseline: married couples, 65 years or older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>
                <a:solidFill>
                  <a:schemeClr val="bg1"/>
                </a:solidFill>
              </a:rPr>
              <a:t>Bereaved</a:t>
            </a:r>
            <a:r>
              <a:rPr lang="de-DE" dirty="0" smtClean="0">
                <a:solidFill>
                  <a:schemeClr val="bg1"/>
                </a:solidFill>
              </a:rPr>
              <a:t>: N=241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Controls: N=274 (still-</a:t>
            </a:r>
            <a:r>
              <a:rPr lang="de-DE" dirty="0" err="1" smtClean="0">
                <a:solidFill>
                  <a:schemeClr val="bg1"/>
                </a:solidFill>
              </a:rPr>
              <a:t>married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r>
              <a:rPr lang="de-DE" dirty="0" smtClean="0"/>
              <a:t>Baseline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bereaved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r>
              <a:rPr lang="de-DE" dirty="0"/>
              <a:t> (</a:t>
            </a:r>
            <a:r>
              <a:rPr lang="de-DE" dirty="0" err="1"/>
              <a:t>age</a:t>
            </a:r>
            <a:r>
              <a:rPr lang="de-DE" dirty="0"/>
              <a:t>, </a:t>
            </a:r>
            <a:r>
              <a:rPr lang="de-DE" dirty="0" err="1"/>
              <a:t>sex</a:t>
            </a:r>
            <a:r>
              <a:rPr lang="de-DE" dirty="0"/>
              <a:t>, depressive </a:t>
            </a:r>
            <a:r>
              <a:rPr lang="de-DE" dirty="0" err="1"/>
              <a:t>symptoms</a:t>
            </a:r>
            <a:r>
              <a:rPr lang="de-DE" dirty="0" smtClean="0"/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80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01468" y="3853539"/>
            <a:ext cx="621574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55601" y="397367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87268" y="2884710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40954" y="2504881"/>
            <a:ext cx="9685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Baseline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33324" y="2884710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88348" y="2498866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Death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17838" y="2895207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15068" y="2498866"/>
            <a:ext cx="11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</a:t>
            </a:r>
            <a:r>
              <a:rPr lang="de-DE" dirty="0" smtClean="0"/>
              <a:t>ollow-</a:t>
            </a:r>
            <a:r>
              <a:rPr lang="de-DE" dirty="0" err="1" smtClean="0"/>
              <a:t>up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29789" y="3963173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6 </a:t>
            </a:r>
            <a:r>
              <a:rPr lang="de-DE" dirty="0" err="1" smtClean="0"/>
              <a:t>months</a:t>
            </a:r>
            <a:r>
              <a:rPr lang="de-DE" dirty="0" smtClean="0"/>
              <a:t> …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65945" y="3973670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37 </a:t>
            </a:r>
            <a:r>
              <a:rPr lang="de-DE" dirty="0" err="1" smtClean="0"/>
              <a:t>months</a:t>
            </a:r>
            <a:r>
              <a:rPr lang="de-DE" dirty="0" smtClean="0"/>
              <a:t> … 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87268" y="3796389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533324" y="3797951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817838" y="3797951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824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Lives of Older Couples (CLOC) </a:t>
            </a:r>
            <a:r>
              <a:rPr lang="en-US" dirty="0" smtClean="0">
                <a:solidFill>
                  <a:schemeClr val="bg1"/>
                </a:solidFill>
              </a:rPr>
              <a:t>study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Baseline: married couples, 65 years or older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>
                <a:solidFill>
                  <a:schemeClr val="bg1"/>
                </a:solidFill>
              </a:rPr>
              <a:t>Bereaved</a:t>
            </a:r>
            <a:r>
              <a:rPr lang="de-DE" dirty="0" smtClean="0">
                <a:solidFill>
                  <a:schemeClr val="bg1"/>
                </a:solidFill>
              </a:rPr>
              <a:t>: N=241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Controls: N=274 (still-</a:t>
            </a:r>
            <a:r>
              <a:rPr lang="de-DE" dirty="0" err="1" smtClean="0">
                <a:solidFill>
                  <a:schemeClr val="bg1"/>
                </a:solidFill>
              </a:rPr>
              <a:t>married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Baseline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differences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between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bereaved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control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participants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age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sex</a:t>
            </a:r>
            <a:r>
              <a:rPr lang="de-DE" dirty="0">
                <a:solidFill>
                  <a:schemeClr val="bg1"/>
                </a:solidFill>
              </a:rPr>
              <a:t>, depressive </a:t>
            </a:r>
            <a:r>
              <a:rPr lang="de-DE" dirty="0" err="1">
                <a:solidFill>
                  <a:schemeClr val="bg1"/>
                </a:solidFill>
              </a:rPr>
              <a:t>symptoms</a:t>
            </a:r>
            <a:r>
              <a:rPr lang="de-DE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81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01468" y="3853539"/>
            <a:ext cx="6215743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55601" y="397367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87268" y="2884710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33324" y="2884710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88348" y="2498866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Death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17838" y="2895207"/>
            <a:ext cx="0" cy="827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15068" y="2498866"/>
            <a:ext cx="11151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F</a:t>
            </a:r>
            <a:r>
              <a:rPr lang="de-DE" dirty="0" smtClean="0"/>
              <a:t>ollow-</a:t>
            </a:r>
            <a:r>
              <a:rPr lang="de-DE" dirty="0" err="1" smtClean="0"/>
              <a:t>up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29789" y="3963173"/>
            <a:ext cx="15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6 </a:t>
            </a:r>
            <a:r>
              <a:rPr lang="de-DE" dirty="0" err="1" smtClean="0"/>
              <a:t>months</a:t>
            </a:r>
            <a:r>
              <a:rPr lang="de-DE" dirty="0" smtClean="0"/>
              <a:t> …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65945" y="3973670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37 </a:t>
            </a:r>
            <a:r>
              <a:rPr lang="de-DE" dirty="0" err="1" smtClean="0"/>
              <a:t>months</a:t>
            </a:r>
            <a:r>
              <a:rPr lang="de-DE" dirty="0" smtClean="0"/>
              <a:t> … 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87268" y="3796389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533324" y="3797951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817838" y="3797951"/>
            <a:ext cx="0" cy="1201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19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122" name="Picture 2" descr="C:\Users\u0097060\Dropbox\Research\My Papers\8 CLOC bereavement\3. JAbnPsy\Figures\Figure1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309688"/>
            <a:ext cx="5635625" cy="47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019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Bereavement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147" name="Picture 3" descr="C:\Users\u0097060\Dropbox\Research\My Papers\8 CLOC bereavement\3. JAbnPsy\Figures\Figure2H0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8" y="1282462"/>
            <a:ext cx="8309757" cy="41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616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6146" name="Picture 2" descr="C:\Users\u0097060\Dropbox\Research\My Papers\8 CLOC bereavement\3. JAbnPsy\Figures\Figure2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8" y="1272027"/>
            <a:ext cx="8349712" cy="41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620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Bereavement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12290" name="Picture 2" descr="C:\Users\u0097060\Dropbox\Research\My Papers\8 CLOC bereavement\3. JAbnPsy\Figures\Figure3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" y="1236077"/>
            <a:ext cx="5389562" cy="49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4337160" y="3008947"/>
            <a:ext cx="581024" cy="581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3182" y="6395514"/>
            <a:ext cx="191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10.1037/abn0000028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600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dirty="0"/>
              <a:t>Core </a:t>
            </a:r>
            <a:r>
              <a:rPr lang="de-DE" dirty="0" err="1"/>
              <a:t>assumptions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universal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practices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not </a:t>
            </a:r>
            <a:r>
              <a:rPr lang="de-DE" dirty="0" err="1" smtClean="0"/>
              <a:t>remotely</a:t>
            </a:r>
            <a:r>
              <a:rPr lang="de-DE" dirty="0" smtClean="0"/>
              <a:t> </a:t>
            </a:r>
            <a:r>
              <a:rPr lang="de-DE" dirty="0" err="1"/>
              <a:t>tenable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 smtClean="0"/>
              <a:t>depression</a:t>
            </a:r>
            <a:endParaRPr lang="de-DE" dirty="0" smtClean="0"/>
          </a:p>
          <a:p>
            <a:pPr lvl="1"/>
            <a:r>
              <a:rPr lang="de-DE" dirty="0" smtClean="0"/>
              <a:t>Symptoms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interchangeable</a:t>
            </a:r>
            <a:endParaRPr lang="de-DE" dirty="0"/>
          </a:p>
          <a:p>
            <a:pPr lvl="1"/>
            <a:r>
              <a:rPr lang="de-DE" dirty="0"/>
              <a:t>Symptoms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smtClean="0"/>
              <a:t>not passive </a:t>
            </a:r>
            <a:r>
              <a:rPr lang="de-DE" dirty="0" err="1"/>
              <a:t>consequences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 smtClean="0"/>
              <a:t>cause</a:t>
            </a:r>
            <a:endParaRPr lang="de-DE" dirty="0" smtClean="0"/>
          </a:p>
          <a:p>
            <a:pPr lvl="1"/>
            <a:r>
              <a:rPr lang="de-DE" dirty="0" err="1" smtClean="0"/>
              <a:t>Individuals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same </a:t>
            </a:r>
            <a:r>
              <a:rPr lang="de-DE" dirty="0" err="1" smtClean="0"/>
              <a:t>diagnosis</a:t>
            </a:r>
            <a:r>
              <a:rPr lang="de-DE" dirty="0" smtClean="0"/>
              <a:t> do not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problems</a:t>
            </a:r>
            <a:endParaRPr lang="de-DE" dirty="0"/>
          </a:p>
          <a:p>
            <a:r>
              <a:rPr lang="de-DE" dirty="0" err="1" smtClean="0"/>
              <a:t>Summing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disparate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problematic</a:t>
            </a:r>
            <a:endParaRPr lang="de-DE" dirty="0" smtClean="0"/>
          </a:p>
          <a:p>
            <a:r>
              <a:rPr lang="de-DE" dirty="0" smtClean="0"/>
              <a:t>Symptom-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analyses</a:t>
            </a:r>
            <a:r>
              <a:rPr lang="de-DE" dirty="0" smtClean="0"/>
              <a:t> </a:t>
            </a:r>
            <a:r>
              <a:rPr lang="de-DE" dirty="0" err="1" smtClean="0"/>
              <a:t>offer</a:t>
            </a:r>
            <a:r>
              <a:rPr lang="de-DE" dirty="0" smtClean="0"/>
              <a:t> a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forward</a:t>
            </a:r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94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1026" name="Picture 2" descr="C:\Users\u0097060\Desktop\31041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331913"/>
            <a:ext cx="6096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0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Psychometric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All </a:t>
            </a:r>
            <a:r>
              <a:rPr lang="de-DE" dirty="0" err="1" smtClean="0"/>
              <a:t>commonly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MDD </a:t>
            </a:r>
            <a:r>
              <a:rPr lang="de-DE" dirty="0" err="1" smtClean="0"/>
              <a:t>scales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clinical</a:t>
            </a:r>
            <a:r>
              <a:rPr lang="de-DE" dirty="0" smtClean="0"/>
              <a:t> </a:t>
            </a:r>
            <a:r>
              <a:rPr lang="de-DE" dirty="0" err="1" smtClean="0"/>
              <a:t>intuition</a:t>
            </a:r>
            <a:r>
              <a:rPr lang="de-DE" dirty="0" smtClean="0"/>
              <a:t>, not </a:t>
            </a:r>
            <a:r>
              <a:rPr lang="de-DE" dirty="0" err="1" smtClean="0"/>
              <a:t>psychometric</a:t>
            </a:r>
            <a:r>
              <a:rPr lang="de-DE" dirty="0" smtClean="0"/>
              <a:t> </a:t>
            </a:r>
            <a:r>
              <a:rPr lang="de-DE" dirty="0" err="1" smtClean="0"/>
              <a:t>practices</a:t>
            </a:r>
            <a:r>
              <a:rPr lang="de-DE" dirty="0" smtClean="0"/>
              <a:t>. The 3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commonly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1960, 1961, </a:t>
            </a:r>
            <a:r>
              <a:rPr lang="de-DE" dirty="0" err="1" smtClean="0"/>
              <a:t>and</a:t>
            </a:r>
            <a:r>
              <a:rPr lang="de-DE" dirty="0" smtClean="0"/>
              <a:t> 1977</a:t>
            </a:r>
          </a:p>
          <a:p>
            <a:r>
              <a:rPr lang="de-DE" dirty="0"/>
              <a:t>Common </a:t>
            </a:r>
            <a:r>
              <a:rPr lang="de-DE" dirty="0" err="1"/>
              <a:t>interpretations</a:t>
            </a:r>
            <a:r>
              <a:rPr lang="de-DE" dirty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Sum</a:t>
            </a:r>
            <a:r>
              <a:rPr lang="de-DE" dirty="0"/>
              <a:t>-score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proxy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depression</a:t>
            </a:r>
            <a:r>
              <a:rPr lang="de-DE" dirty="0"/>
              <a:t> </a:t>
            </a:r>
            <a:r>
              <a:rPr lang="de-DE" dirty="0" err="1" smtClean="0"/>
              <a:t>severity</a:t>
            </a:r>
            <a:r>
              <a:rPr lang="de-DE" dirty="0" smtClean="0"/>
              <a:t>.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b="1" dirty="0" smtClean="0"/>
              <a:t>unidimensionality</a:t>
            </a:r>
            <a:r>
              <a:rPr lang="de-DE" dirty="0" smtClean="0"/>
              <a:t>: </a:t>
            </a:r>
            <a:r>
              <a:rPr lang="de-DE" dirty="0" err="1" smtClean="0"/>
              <a:t>sum</a:t>
            </a:r>
            <a:r>
              <a:rPr lang="de-DE" dirty="0" smtClean="0"/>
              <a:t> score </a:t>
            </a:r>
            <a:r>
              <a:rPr lang="de-DE" dirty="0" err="1" smtClean="0"/>
              <a:t>reflects</a:t>
            </a:r>
            <a:r>
              <a:rPr lang="de-DE" dirty="0" smtClean="0"/>
              <a:t> </a:t>
            </a:r>
            <a:r>
              <a:rPr lang="de-DE" i="1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underlying</a:t>
            </a:r>
            <a:r>
              <a:rPr lang="de-DE" dirty="0" smtClean="0"/>
              <a:t> </a:t>
            </a:r>
            <a:r>
              <a:rPr lang="de-DE" dirty="0" err="1" smtClean="0"/>
              <a:t>construct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sum</a:t>
            </a:r>
            <a:r>
              <a:rPr lang="de-DE" dirty="0"/>
              <a:t>-score </a:t>
            </a:r>
            <a:r>
              <a:rPr lang="de-DE" dirty="0" err="1"/>
              <a:t>over</a:t>
            </a:r>
            <a:r>
              <a:rPr lang="de-DE" dirty="0"/>
              <a:t> time </a:t>
            </a:r>
            <a:r>
              <a:rPr lang="de-DE" dirty="0" err="1"/>
              <a:t>reflect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 smtClean="0"/>
              <a:t>depression</a:t>
            </a:r>
            <a:r>
              <a:rPr lang="de-DE" dirty="0" smtClean="0"/>
              <a:t>.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b="1" dirty="0"/>
              <a:t>t</a:t>
            </a:r>
            <a:r>
              <a:rPr lang="de-DE" b="1" dirty="0" smtClean="0"/>
              <a:t>emporal </a:t>
            </a:r>
            <a:r>
              <a:rPr lang="de-DE" b="1" dirty="0" err="1"/>
              <a:t>invariance</a:t>
            </a:r>
            <a:r>
              <a:rPr lang="de-DE" dirty="0"/>
              <a:t>: a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construct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time,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sum</a:t>
            </a:r>
            <a:r>
              <a:rPr lang="de-DE" dirty="0"/>
              <a:t>-score </a:t>
            </a:r>
            <a:r>
              <a:rPr lang="de-DE" dirty="0" err="1"/>
              <a:t>reflect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construct</a:t>
            </a:r>
            <a:r>
              <a:rPr lang="de-DE" dirty="0"/>
              <a:t>(s).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5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Psychometric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1026" name="Picture 2" descr="C:\Users\u0097060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678282"/>
            <a:ext cx="7572375" cy="303616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40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908" y="1854200"/>
            <a:ext cx="3718982" cy="859367"/>
          </a:xfrm>
        </p:spPr>
        <p:txBody>
          <a:bodyPr>
            <a:normAutofit/>
          </a:bodyPr>
          <a:lstStyle/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/>
              <a:t>Outline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85800" y="1854200"/>
            <a:ext cx="7772400" cy="187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866" y="3182759"/>
            <a:ext cx="6405865" cy="2329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How MDD research is conducted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chemeClr val="accent2"/>
                </a:solidFill>
              </a:rPr>
              <a:t>MDD </a:t>
            </a:r>
            <a:r>
              <a:rPr lang="de-DE" dirty="0" err="1" smtClean="0">
                <a:solidFill>
                  <a:schemeClr val="accent2"/>
                </a:solidFill>
              </a:rPr>
              <a:t>research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is</a:t>
            </a:r>
            <a:r>
              <a:rPr lang="de-DE" dirty="0" smtClean="0">
                <a:solidFill>
                  <a:schemeClr val="accent2"/>
                </a:solidFill>
              </a:rPr>
              <a:t> stuck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MDD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stuck due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problematic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assumptions</a:t>
            </a:r>
            <a:endParaRPr lang="de-DE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smtClean="0">
                <a:solidFill>
                  <a:srgbClr val="000000"/>
                </a:solidFill>
              </a:rPr>
              <a:t>Symptomics </a:t>
            </a:r>
            <a:r>
              <a:rPr lang="de-DE" dirty="0" err="1" smtClean="0">
                <a:solidFill>
                  <a:srgbClr val="000000"/>
                </a:solidFill>
              </a:rPr>
              <a:t>offers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opportunities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28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Psychometric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3074" name="Picture 2" descr="C:\Users\u0097060\Dropbox\Research\My Papers\1. First author publications\MI paper\2. Psychological Assessment\3. Minor revision\figures\Fi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86" y="1417638"/>
            <a:ext cx="6399885" cy="51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73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In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/>
              <a:t>d</a:t>
            </a:r>
            <a:r>
              <a:rPr lang="de-DE" dirty="0" smtClean="0"/>
              <a:t>o </a:t>
            </a:r>
            <a:r>
              <a:rPr lang="de-DE" dirty="0" err="1" smtClean="0"/>
              <a:t>symptoms</a:t>
            </a:r>
            <a:r>
              <a:rPr lang="de-DE" dirty="0" smtClean="0"/>
              <a:t> </a:t>
            </a:r>
            <a:r>
              <a:rPr lang="de-DE" dirty="0" err="1" smtClean="0"/>
              <a:t>differ</a:t>
            </a:r>
            <a:r>
              <a:rPr lang="de-DE" dirty="0" smtClean="0"/>
              <a:t>? </a:t>
            </a:r>
          </a:p>
          <a:p>
            <a:r>
              <a:rPr lang="de-DE" dirty="0" smtClean="0"/>
              <a:t>Are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disorders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smtClean="0"/>
              <a:t>symptom-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insights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mental </a:t>
            </a:r>
            <a:r>
              <a:rPr lang="de-DE" dirty="0" err="1" smtClean="0"/>
              <a:t>disorders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tenable</a:t>
            </a:r>
            <a:r>
              <a:rPr lang="de-DE" dirty="0" smtClean="0"/>
              <a:t>?</a:t>
            </a:r>
          </a:p>
          <a:p>
            <a:r>
              <a:rPr lang="de-DE" dirty="0" smtClean="0"/>
              <a:t>Are </a:t>
            </a:r>
            <a:r>
              <a:rPr lang="de-DE" dirty="0" err="1" smtClean="0"/>
              <a:t>there</a:t>
            </a:r>
            <a:r>
              <a:rPr lang="de-DE" dirty="0" smtClean="0"/>
              <a:t> "hybrid" </a:t>
            </a:r>
            <a:r>
              <a:rPr lang="de-DE" dirty="0" err="1" smtClean="0"/>
              <a:t>scenarios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(</a:t>
            </a:r>
            <a:r>
              <a:rPr lang="de-DE" dirty="0" err="1" smtClean="0"/>
              <a:t>local</a:t>
            </a:r>
            <a:r>
              <a:rPr lang="de-DE" dirty="0" smtClean="0"/>
              <a:t>)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causes</a:t>
            </a:r>
            <a:r>
              <a:rPr lang="de-DE" dirty="0" smtClean="0"/>
              <a:t> (e.g., </a:t>
            </a:r>
            <a:r>
              <a:rPr lang="de-DE" dirty="0" err="1" smtClean="0"/>
              <a:t>disorder</a:t>
            </a:r>
            <a:r>
              <a:rPr lang="de-DE" dirty="0" smtClean="0"/>
              <a:t> </a:t>
            </a:r>
            <a:r>
              <a:rPr lang="de-DE" dirty="0" err="1" smtClean="0"/>
              <a:t>onset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dynamical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(e.g., </a:t>
            </a:r>
            <a:r>
              <a:rPr lang="de-DE" dirty="0" err="1" smtClean="0"/>
              <a:t>disorder</a:t>
            </a:r>
            <a:r>
              <a:rPr lang="de-DE" dirty="0" smtClean="0"/>
              <a:t> </a:t>
            </a:r>
            <a:r>
              <a:rPr lang="de-DE" dirty="0" err="1" smtClean="0"/>
              <a:t>maintenance</a:t>
            </a:r>
            <a:r>
              <a:rPr lang="de-DE" dirty="0" smtClean="0"/>
              <a:t>) </a:t>
            </a:r>
            <a:r>
              <a:rPr lang="de-DE" dirty="0" err="1" smtClean="0"/>
              <a:t>go</a:t>
            </a:r>
            <a:r>
              <a:rPr lang="de-DE" dirty="0" smtClean="0"/>
              <a:t> </a:t>
            </a:r>
            <a:r>
              <a:rPr lang="de-DE" dirty="0" err="1" smtClean="0"/>
              <a:t>together</a:t>
            </a:r>
            <a:r>
              <a:rPr lang="de-DE" dirty="0" smtClean="0"/>
              <a:t>?</a:t>
            </a:r>
            <a:endParaRPr lang="de-DE" dirty="0" smtClean="0"/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70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Problems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Reliability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symptom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endParaRPr lang="de-DE" dirty="0" smtClean="0"/>
          </a:p>
          <a:p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(</a:t>
            </a:r>
            <a:r>
              <a:rPr lang="de-DE" dirty="0" err="1" smtClean="0"/>
              <a:t>confidence</a:t>
            </a:r>
            <a:r>
              <a:rPr lang="de-DE" dirty="0" smtClean="0"/>
              <a:t> </a:t>
            </a:r>
            <a:r>
              <a:rPr lang="de-DE" dirty="0" err="1" smtClean="0"/>
              <a:t>intervals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centrality</a:t>
            </a:r>
            <a:r>
              <a:rPr lang="de-DE" dirty="0" smtClean="0"/>
              <a:t> </a:t>
            </a:r>
            <a:r>
              <a:rPr lang="de-DE" dirty="0" err="1" smtClean="0"/>
              <a:t>estimates</a:t>
            </a:r>
            <a:r>
              <a:rPr lang="de-DE" dirty="0" smtClean="0"/>
              <a:t>, </a:t>
            </a:r>
            <a:r>
              <a:rPr lang="de-DE" dirty="0" err="1" smtClean="0"/>
              <a:t>edge</a:t>
            </a:r>
            <a:r>
              <a:rPr lang="de-DE" dirty="0" smtClean="0"/>
              <a:t> CI, etc.)</a:t>
            </a:r>
          </a:p>
          <a:p>
            <a:r>
              <a:rPr lang="de-DE" dirty="0" err="1" smtClean="0"/>
              <a:t>Heterogeneity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large </a:t>
            </a:r>
            <a:r>
              <a:rPr lang="de-DE" dirty="0" err="1" smtClean="0"/>
              <a:t>cross-sectional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 smtClean="0"/>
          </a:p>
          <a:p>
            <a:pPr lvl="1"/>
            <a:r>
              <a:rPr lang="de-DE" dirty="0" smtClean="0"/>
              <a:t>Lack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generalizability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idiographic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 smtClean="0"/>
          </a:p>
          <a:p>
            <a:r>
              <a:rPr lang="de-DE" dirty="0" err="1" smtClean="0"/>
              <a:t>Topological</a:t>
            </a:r>
            <a:r>
              <a:rPr lang="de-DE" dirty="0" smtClean="0"/>
              <a:t> </a:t>
            </a:r>
            <a:r>
              <a:rPr lang="de-DE" dirty="0" err="1" smtClean="0"/>
              <a:t>overlap</a:t>
            </a:r>
            <a:endParaRPr lang="de-DE" dirty="0" smtClean="0"/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5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52277" y="268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B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286" y="4741367"/>
            <a:ext cx="1893984" cy="75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4" descr=":FreieUniversitaetBerlinLogo20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802" y="3585429"/>
            <a:ext cx="2302172" cy="60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5" descr="nimh_logo_transpar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147" y="2603632"/>
            <a:ext cx="1371625" cy="1002524"/>
          </a:xfrm>
          <a:prstGeom prst="rect">
            <a:avLst/>
          </a:prstGeom>
        </p:spPr>
      </p:pic>
      <p:pic>
        <p:nvPicPr>
          <p:cNvPr id="10" name="Bild 6" descr="um_se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196" y="4063329"/>
            <a:ext cx="1316872" cy="1267577"/>
          </a:xfrm>
          <a:prstGeom prst="rect">
            <a:avLst/>
          </a:prstGeom>
        </p:spPr>
      </p:pic>
      <p:pic>
        <p:nvPicPr>
          <p:cNvPr id="11" name="Bild 7" descr="DR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6" y="5674707"/>
            <a:ext cx="1341534" cy="975661"/>
          </a:xfrm>
          <a:prstGeom prst="rect">
            <a:avLst/>
          </a:prstGeom>
        </p:spPr>
      </p:pic>
      <p:pic>
        <p:nvPicPr>
          <p:cNvPr id="12" name="Bild 8" descr="dfg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309" y="5764607"/>
            <a:ext cx="1931739" cy="830044"/>
          </a:xfrm>
          <a:prstGeom prst="rect">
            <a:avLst/>
          </a:prstGeom>
        </p:spPr>
      </p:pic>
      <p:pic>
        <p:nvPicPr>
          <p:cNvPr id="13" name="Bild 9" descr="KU_Leuven_&amp;_LFT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6" y="2445615"/>
            <a:ext cx="2226386" cy="794897"/>
          </a:xfrm>
          <a:prstGeom prst="rect">
            <a:avLst/>
          </a:prstGeom>
        </p:spPr>
      </p:pic>
      <p:sp>
        <p:nvSpPr>
          <p:cNvPr id="14" name="Textfeld 2"/>
          <p:cNvSpPr txBox="1"/>
          <p:nvPr/>
        </p:nvSpPr>
        <p:spPr>
          <a:xfrm>
            <a:off x="9211733" y="132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7" y="979090"/>
            <a:ext cx="1331912" cy="1331912"/>
          </a:xfrm>
          <a:prstGeom prst="rect">
            <a:avLst/>
          </a:prstGeom>
        </p:spPr>
      </p:pic>
      <p:pic>
        <p:nvPicPr>
          <p:cNvPr id="3" name="Picture 2" descr="C:\Users\u0097060\Desktop\Captur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92" y="199772"/>
            <a:ext cx="4324350" cy="64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0097060\Desktop\uva-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" y="1137629"/>
            <a:ext cx="2682875" cy="10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52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163_6683_50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1758"/>
          <a:stretch>
            <a:fillRect/>
          </a:stretch>
        </p:blipFill>
        <p:spPr>
          <a:xfrm>
            <a:off x="449262" y="1600200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err="1" smtClean="0"/>
              <a:t>Questions</a:t>
            </a:r>
            <a:r>
              <a:rPr lang="de-DE" dirty="0" smtClean="0"/>
              <a:t> &amp; </a:t>
            </a:r>
            <a:r>
              <a:rPr lang="de-DE" dirty="0" err="1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90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57.5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3450</Words>
  <Application>Microsoft Office PowerPoint</Application>
  <PresentationFormat>On-screen Show (4:3)</PresentationFormat>
  <Paragraphs>958</Paragraphs>
  <Slides>94</Slides>
  <Notes>60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Office-Design</vt:lpstr>
      <vt:lpstr> Psychiatric Symptomics: a novel research paradigm to study Major Depression</vt:lpstr>
      <vt:lpstr> Outline</vt:lpstr>
      <vt:lpstr>How MDD research is conducted</vt:lpstr>
      <vt:lpstr>How MDD research is conducted</vt:lpstr>
      <vt:lpstr>How MDD research is conducted</vt:lpstr>
      <vt:lpstr>How MDD research is conducted</vt:lpstr>
      <vt:lpstr>How MDD research is conducted</vt:lpstr>
      <vt:lpstr>How MDD research is conducted</vt:lpstr>
      <vt:lpstr> Outline</vt:lpstr>
      <vt:lpstr> The problems</vt:lpstr>
      <vt:lpstr>1. 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Neuroimaging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Antidepressant efficacy</vt:lpstr>
      <vt:lpstr>4. Reliability of diagnosis</vt:lpstr>
      <vt:lpstr>PowerPoint Presentation</vt:lpstr>
      <vt:lpstr>5. Heterogeneity of MDD</vt:lpstr>
      <vt:lpstr>Heterogeneity of MDD</vt:lpstr>
      <vt:lpstr>Heterogeneity of MDD</vt:lpstr>
      <vt:lpstr>Heterogeneity of MDD</vt:lpstr>
      <vt:lpstr>Study on symptom profiles </vt:lpstr>
      <vt:lpstr>Study on symptom profiles </vt:lpstr>
      <vt:lpstr>Heterogeneity of MDD, continued</vt:lpstr>
      <vt:lpstr>Common scales assess different symptoms</vt:lpstr>
      <vt:lpstr>PowerPoint Presentation</vt:lpstr>
      <vt:lpstr>Progress?</vt:lpstr>
      <vt:lpstr>Progress?</vt:lpstr>
      <vt:lpstr>PowerPoint Presentation</vt:lpstr>
      <vt:lpstr> Outline</vt:lpstr>
      <vt:lpstr>Diseases and symptoms</vt:lpstr>
      <vt:lpstr>Common cause model</vt:lpstr>
      <vt:lpstr>Common cause model</vt:lpstr>
      <vt:lpstr>Common cause model</vt:lpstr>
      <vt:lpstr>Common cause model</vt:lpstr>
      <vt:lpstr>Common cause model</vt:lpstr>
      <vt:lpstr>Common cause model</vt:lpstr>
      <vt:lpstr>Common cause model</vt:lpstr>
      <vt:lpstr>Common cause model</vt:lpstr>
      <vt:lpstr>Common cause model</vt:lpstr>
      <vt:lpstr>Common cause model</vt:lpstr>
      <vt:lpstr>Psychiatry</vt:lpstr>
      <vt:lpstr>Major Depression</vt:lpstr>
      <vt:lpstr>Major Depression</vt:lpstr>
      <vt:lpstr>Major Depression</vt:lpstr>
      <vt:lpstr>Major Depression</vt:lpstr>
      <vt:lpstr> Outline</vt:lpstr>
      <vt:lpstr>Symptomics</vt:lpstr>
      <vt:lpstr>Impairment</vt:lpstr>
      <vt:lpstr>PowerPoint Presentation</vt:lpstr>
      <vt:lpstr>Risk factors</vt:lpstr>
      <vt:lpstr>PowerPoint Presentation</vt:lpstr>
      <vt:lpstr>Depression Sx  and Stress</vt:lpstr>
      <vt:lpstr>Inflammatory markers</vt:lpstr>
      <vt:lpstr>SSRI response</vt:lpstr>
      <vt:lpstr>Antidepressants &amp; symptoms</vt:lpstr>
      <vt:lpstr>Symptomics</vt:lpstr>
      <vt:lpstr>Network model</vt:lpstr>
      <vt:lpstr>Network model</vt:lpstr>
      <vt:lpstr>Network model</vt:lpstr>
      <vt:lpstr>Network model</vt:lpstr>
      <vt:lpstr>Network model</vt:lpstr>
      <vt:lpstr>Network model</vt:lpstr>
      <vt:lpstr>Research questions</vt:lpstr>
      <vt:lpstr>Study 1</vt:lpstr>
      <vt:lpstr>PowerPoint Presentation</vt:lpstr>
      <vt:lpstr>PowerPoint Presentation</vt:lpstr>
      <vt:lpstr>PowerPoint Presentation</vt:lpstr>
      <vt:lpstr>Study 2</vt:lpstr>
      <vt:lpstr>Bereavement study</vt:lpstr>
      <vt:lpstr>Bereavement study</vt:lpstr>
      <vt:lpstr>Bereavement study</vt:lpstr>
      <vt:lpstr>Bereavement study</vt:lpstr>
      <vt:lpstr>Bereavement study</vt:lpstr>
      <vt:lpstr>Bereavement study</vt:lpstr>
      <vt:lpstr>Conclusions</vt:lpstr>
      <vt:lpstr>PowerPoint Presentation</vt:lpstr>
      <vt:lpstr>Psychometric properties</vt:lpstr>
      <vt:lpstr>Psychometric properties</vt:lpstr>
      <vt:lpstr>Psychometric properties</vt:lpstr>
      <vt:lpstr>Open questions</vt:lpstr>
      <vt:lpstr>Problems and challenges</vt:lpstr>
      <vt:lpstr>PowerPoint Presentation</vt:lpstr>
      <vt:lpstr>Questions &amp; 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Fried, Eiko</dc:creator>
  <cp:lastModifiedBy>Fried Eiko</cp:lastModifiedBy>
  <cp:revision>4303</cp:revision>
  <dcterms:created xsi:type="dcterms:W3CDTF">2013-04-14T17:48:39Z</dcterms:created>
  <dcterms:modified xsi:type="dcterms:W3CDTF">2016-02-03T00:13:59Z</dcterms:modified>
</cp:coreProperties>
</file>