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465" r:id="rId2"/>
    <p:sldId id="1464" r:id="rId3"/>
    <p:sldId id="1299" r:id="rId4"/>
    <p:sldId id="1301" r:id="rId5"/>
    <p:sldId id="1304" r:id="rId6"/>
    <p:sldId id="1237" r:id="rId7"/>
    <p:sldId id="1240" r:id="rId8"/>
    <p:sldId id="1347" r:id="rId9"/>
    <p:sldId id="1243" r:id="rId10"/>
    <p:sldId id="1244" r:id="rId11"/>
    <p:sldId id="1310" r:id="rId12"/>
    <p:sldId id="1309" r:id="rId13"/>
    <p:sldId id="1311" r:id="rId14"/>
    <p:sldId id="1323" r:id="rId15"/>
    <p:sldId id="1249" r:id="rId16"/>
    <p:sldId id="1381" r:id="rId17"/>
    <p:sldId id="1393" r:id="rId18"/>
    <p:sldId id="1394" r:id="rId19"/>
    <p:sldId id="1395" r:id="rId20"/>
    <p:sldId id="1396" r:id="rId21"/>
    <p:sldId id="1397" r:id="rId22"/>
    <p:sldId id="1398" r:id="rId23"/>
    <p:sldId id="1399" r:id="rId24"/>
    <p:sldId id="1443" r:id="rId25"/>
    <p:sldId id="1401" r:id="rId26"/>
    <p:sldId id="1455" r:id="rId27"/>
    <p:sldId id="1406" r:id="rId28"/>
    <p:sldId id="1467" r:id="rId29"/>
    <p:sldId id="1407" r:id="rId30"/>
    <p:sldId id="1408" r:id="rId31"/>
    <p:sldId id="1409" r:id="rId32"/>
    <p:sldId id="1410" r:id="rId33"/>
    <p:sldId id="1411" r:id="rId34"/>
    <p:sldId id="1412" r:id="rId35"/>
    <p:sldId id="1456" r:id="rId36"/>
    <p:sldId id="1458" r:id="rId37"/>
    <p:sldId id="1470" r:id="rId38"/>
    <p:sldId id="1471" r:id="rId39"/>
    <p:sldId id="1472" r:id="rId40"/>
    <p:sldId id="1473" r:id="rId41"/>
    <p:sldId id="1475" r:id="rId42"/>
    <p:sldId id="1459" r:id="rId43"/>
    <p:sldId id="1445" r:id="rId44"/>
    <p:sldId id="1415" r:id="rId45"/>
    <p:sldId id="1461" r:id="rId46"/>
    <p:sldId id="1460" r:id="rId47"/>
    <p:sldId id="1448" r:id="rId48"/>
    <p:sldId id="1449" r:id="rId49"/>
    <p:sldId id="1450" r:id="rId50"/>
    <p:sldId id="1462" r:id="rId51"/>
    <p:sldId id="1451" r:id="rId52"/>
    <p:sldId id="1452" r:id="rId53"/>
    <p:sldId id="1453" r:id="rId54"/>
    <p:sldId id="1420" r:id="rId55"/>
    <p:sldId id="1421" r:id="rId56"/>
    <p:sldId id="1422" r:id="rId57"/>
    <p:sldId id="1423" r:id="rId58"/>
    <p:sldId id="1429" r:id="rId59"/>
    <p:sldId id="1430" r:id="rId60"/>
    <p:sldId id="1431" r:id="rId61"/>
    <p:sldId id="1466" r:id="rId62"/>
    <p:sldId id="1468" r:id="rId63"/>
    <p:sldId id="1434" r:id="rId64"/>
    <p:sldId id="1463" r:id="rId65"/>
    <p:sldId id="1435" r:id="rId66"/>
    <p:sldId id="1439" r:id="rId67"/>
    <p:sldId id="1440" r:id="rId68"/>
    <p:sldId id="1387" r:id="rId69"/>
    <p:sldId id="1365" r:id="rId70"/>
    <p:sldId id="1351" r:id="rId7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AAF98F7-7F0A-3C4F-89CE-2AF2073E4238}">
          <p14:sldIdLst>
            <p14:sldId id="1465"/>
            <p14:sldId id="1464"/>
            <p14:sldId id="1299"/>
            <p14:sldId id="1301"/>
            <p14:sldId id="1304"/>
            <p14:sldId id="1237"/>
            <p14:sldId id="1240"/>
            <p14:sldId id="1347"/>
            <p14:sldId id="1243"/>
            <p14:sldId id="1244"/>
            <p14:sldId id="1310"/>
            <p14:sldId id="1309"/>
            <p14:sldId id="1311"/>
            <p14:sldId id="1323"/>
            <p14:sldId id="1249"/>
            <p14:sldId id="1381"/>
            <p14:sldId id="1393"/>
            <p14:sldId id="1394"/>
            <p14:sldId id="1395"/>
            <p14:sldId id="1396"/>
            <p14:sldId id="1397"/>
            <p14:sldId id="1398"/>
            <p14:sldId id="1399"/>
            <p14:sldId id="1443"/>
            <p14:sldId id="1401"/>
            <p14:sldId id="1455"/>
            <p14:sldId id="1406"/>
            <p14:sldId id="1467"/>
            <p14:sldId id="1407"/>
            <p14:sldId id="1408"/>
            <p14:sldId id="1409"/>
            <p14:sldId id="1410"/>
            <p14:sldId id="1411"/>
            <p14:sldId id="1412"/>
            <p14:sldId id="1456"/>
            <p14:sldId id="1458"/>
            <p14:sldId id="1470"/>
            <p14:sldId id="1471"/>
            <p14:sldId id="1472"/>
            <p14:sldId id="1473"/>
            <p14:sldId id="1475"/>
            <p14:sldId id="1459"/>
            <p14:sldId id="1445"/>
            <p14:sldId id="1415"/>
            <p14:sldId id="1461"/>
            <p14:sldId id="1460"/>
            <p14:sldId id="1448"/>
            <p14:sldId id="1449"/>
            <p14:sldId id="1450"/>
            <p14:sldId id="1462"/>
            <p14:sldId id="1451"/>
            <p14:sldId id="1452"/>
            <p14:sldId id="1453"/>
            <p14:sldId id="1420"/>
            <p14:sldId id="1421"/>
            <p14:sldId id="1422"/>
            <p14:sldId id="1423"/>
            <p14:sldId id="1429"/>
            <p14:sldId id="1430"/>
            <p14:sldId id="1431"/>
            <p14:sldId id="1466"/>
            <p14:sldId id="1468"/>
            <p14:sldId id="1434"/>
            <p14:sldId id="1463"/>
            <p14:sldId id="1435"/>
            <p14:sldId id="1439"/>
            <p14:sldId id="1440"/>
            <p14:sldId id="1387"/>
            <p14:sldId id="1365"/>
            <p14:sldId id="1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iko Frie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6BC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19" autoAdjust="0"/>
    <p:restoredTop sz="95638" autoAdjust="0"/>
  </p:normalViewPr>
  <p:slideViewPr>
    <p:cSldViewPr snapToGrid="0" snapToObjects="1">
      <p:cViewPr varScale="1">
        <p:scale>
          <a:sx n="71" d="100"/>
          <a:sy n="71" d="100"/>
        </p:scale>
        <p:origin x="7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8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2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DED2F-C148-F144-9487-4A1C2AC83E5B}" type="datetime1">
              <a:rPr lang="en-US" smtClean="0">
                <a:latin typeface="Helvetica Neue Light" charset="0"/>
              </a:rPr>
              <a:pPr/>
              <a:t>11/10/17</a:t>
            </a:fld>
            <a:endParaRPr lang="en-US" dirty="0">
              <a:latin typeface="Helvetica Neue Light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EF15-7021-5843-A067-ED3B9AD281B5}" type="slidenum">
              <a:rPr lang="en-US" smtClean="0">
                <a:latin typeface="Helvetica Neue Light" charset="0"/>
              </a:rPr>
              <a:pPr/>
              <a:t>‹#›</a:t>
            </a:fld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624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6C4888B-07EB-4041-A369-8A9C01772FC8}" type="datetime1">
              <a:rPr lang="en-US" smtClean="0"/>
              <a:pPr/>
              <a:t>11/10/17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13B9C0F0-4277-3F46-A614-A4DC2EFA1C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42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67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8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eLasso</a:t>
            </a:r>
            <a:r>
              <a:rPr lang="de-DE" dirty="0" smtClean="0"/>
              <a:t> (EBIC Lasso)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selects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optimal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tuning</a:t>
            </a:r>
            <a:r>
              <a:rPr lang="de-DE" b="1" dirty="0" smtClean="0"/>
              <a:t> </a:t>
            </a:r>
            <a:r>
              <a:rPr lang="de-DE" b="1" dirty="0" err="1" smtClean="0"/>
              <a:t>parameter</a:t>
            </a:r>
            <a:r>
              <a:rPr lang="de-DE" b="1" dirty="0" smtClean="0"/>
              <a:t> </a:t>
            </a:r>
            <a:r>
              <a:rPr lang="el-GR" b="1" dirty="0" smtClean="0"/>
              <a:t>λ</a:t>
            </a:r>
            <a:r>
              <a:rPr lang="de-DE" dirty="0" smtClean="0"/>
              <a:t> (</a:t>
            </a:r>
            <a:r>
              <a:rPr lang="de-DE" dirty="0" err="1" smtClean="0"/>
              <a:t>lamdba</a:t>
            </a:r>
            <a:r>
              <a:rPr lang="de-DE" dirty="0" smtClean="0"/>
              <a:t>)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minimizing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/>
              <a:t>Extended </a:t>
            </a:r>
            <a:r>
              <a:rPr lang="de-DE" b="1" dirty="0" err="1" smtClean="0"/>
              <a:t>Bayesion</a:t>
            </a:r>
            <a:r>
              <a:rPr lang="de-DE" b="1" dirty="0" smtClean="0"/>
              <a:t> Information </a:t>
            </a:r>
            <a:r>
              <a:rPr lang="de-DE" b="1" dirty="0" err="1" smtClean="0"/>
              <a:t>Criterion</a:t>
            </a:r>
            <a:r>
              <a:rPr lang="de-DE" dirty="0" smtClean="0"/>
              <a:t> (EBIC)</a:t>
            </a:r>
          </a:p>
          <a:p>
            <a:pPr lvl="1" fontAlgn="base"/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estimated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fit (</a:t>
            </a:r>
            <a:r>
              <a:rPr lang="de-DE" dirty="0" err="1" smtClean="0"/>
              <a:t>lowest</a:t>
            </a:r>
            <a:r>
              <a:rPr lang="de-DE" dirty="0" smtClean="0"/>
              <a:t> EBIC)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picked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b="1" dirty="0" smtClean="0"/>
              <a:t>EBIC hyperparameter </a:t>
            </a:r>
            <a:r>
              <a:rPr lang="el-GR" b="1" dirty="0" smtClean="0"/>
              <a:t>γ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gamma</a:t>
            </a:r>
            <a:r>
              <a:rPr lang="de-DE" dirty="0" smtClean="0"/>
              <a:t>) </a:t>
            </a:r>
            <a:r>
              <a:rPr lang="de-DE" dirty="0" err="1" smtClean="0"/>
              <a:t>decides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edges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recover</a:t>
            </a:r>
            <a:r>
              <a:rPr lang="de-DE" dirty="0" smtClean="0"/>
              <a:t>. Setting </a:t>
            </a:r>
            <a:r>
              <a:rPr lang="el-GR" dirty="0" smtClean="0"/>
              <a:t>γ </a:t>
            </a:r>
            <a:r>
              <a:rPr lang="de-DE" dirty="0" err="1" smtClean="0"/>
              <a:t>to</a:t>
            </a:r>
            <a:r>
              <a:rPr lang="de-DE" dirty="0" smtClean="0"/>
              <a:t> 0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BIC (non-</a:t>
            </a:r>
            <a:r>
              <a:rPr lang="de-DE" dirty="0" err="1" smtClean="0"/>
              <a:t>conservative</a:t>
            </a:r>
            <a:r>
              <a:rPr lang="de-DE" dirty="0" smtClean="0"/>
              <a:t>, erring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discovery</a:t>
            </a:r>
            <a:r>
              <a:rPr lang="de-DE" dirty="0" smtClean="0"/>
              <a:t>);</a:t>
            </a:r>
            <a:br>
              <a:rPr lang="de-DE" dirty="0" smtClean="0"/>
            </a:b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de-DE" dirty="0" err="1" smtClean="0"/>
              <a:t>defaults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erring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caution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0.25 (</a:t>
            </a:r>
            <a:r>
              <a:rPr lang="de-DE" dirty="0" err="1" smtClean="0"/>
              <a:t>Ising</a:t>
            </a:r>
            <a:r>
              <a:rPr lang="de-DE" dirty="0" smtClean="0"/>
              <a:t> Model) </a:t>
            </a:r>
            <a:r>
              <a:rPr lang="de-DE" dirty="0" err="1" smtClean="0"/>
              <a:t>and</a:t>
            </a:r>
            <a:r>
              <a:rPr lang="de-DE" dirty="0" smtClean="0"/>
              <a:t> 0.5 (GGM)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5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eLasso</a:t>
            </a:r>
            <a:r>
              <a:rPr lang="de-DE" dirty="0" smtClean="0"/>
              <a:t> (EBIC Lasso)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selects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optimal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tuning</a:t>
            </a:r>
            <a:r>
              <a:rPr lang="de-DE" b="1" dirty="0" smtClean="0"/>
              <a:t> </a:t>
            </a:r>
            <a:r>
              <a:rPr lang="de-DE" b="1" dirty="0" err="1" smtClean="0"/>
              <a:t>parameter</a:t>
            </a:r>
            <a:r>
              <a:rPr lang="de-DE" b="1" dirty="0" smtClean="0"/>
              <a:t> </a:t>
            </a:r>
            <a:r>
              <a:rPr lang="el-GR" b="1" dirty="0" smtClean="0"/>
              <a:t>λ</a:t>
            </a:r>
            <a:r>
              <a:rPr lang="de-DE" dirty="0" smtClean="0"/>
              <a:t> (</a:t>
            </a:r>
            <a:r>
              <a:rPr lang="de-DE" dirty="0" err="1" smtClean="0"/>
              <a:t>lamdba</a:t>
            </a:r>
            <a:r>
              <a:rPr lang="de-DE" dirty="0" smtClean="0"/>
              <a:t>)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minimizing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/>
              <a:t>Extended </a:t>
            </a:r>
            <a:r>
              <a:rPr lang="de-DE" b="1" dirty="0" err="1" smtClean="0"/>
              <a:t>Bayesion</a:t>
            </a:r>
            <a:r>
              <a:rPr lang="de-DE" b="1" dirty="0" smtClean="0"/>
              <a:t> Information </a:t>
            </a:r>
            <a:r>
              <a:rPr lang="de-DE" b="1" dirty="0" err="1" smtClean="0"/>
              <a:t>Criterion</a:t>
            </a:r>
            <a:r>
              <a:rPr lang="de-DE" dirty="0" smtClean="0"/>
              <a:t> (EBIC)</a:t>
            </a:r>
          </a:p>
          <a:p>
            <a:pPr lvl="1" fontAlgn="base"/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estimated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fit (</a:t>
            </a:r>
            <a:r>
              <a:rPr lang="de-DE" dirty="0" err="1" smtClean="0"/>
              <a:t>lowest</a:t>
            </a:r>
            <a:r>
              <a:rPr lang="de-DE" dirty="0" smtClean="0"/>
              <a:t> EBIC)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picked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b="1" dirty="0" smtClean="0"/>
              <a:t>EBIC hyperparameter </a:t>
            </a:r>
            <a:r>
              <a:rPr lang="el-GR" b="1" dirty="0" smtClean="0"/>
              <a:t>γ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gamma</a:t>
            </a:r>
            <a:r>
              <a:rPr lang="de-DE" dirty="0" smtClean="0"/>
              <a:t>) </a:t>
            </a:r>
            <a:r>
              <a:rPr lang="de-DE" dirty="0" err="1" smtClean="0"/>
              <a:t>decides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edges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recover</a:t>
            </a:r>
            <a:r>
              <a:rPr lang="de-DE" dirty="0" smtClean="0"/>
              <a:t>. Setting </a:t>
            </a:r>
            <a:r>
              <a:rPr lang="el-GR" dirty="0" smtClean="0"/>
              <a:t>γ </a:t>
            </a:r>
            <a:r>
              <a:rPr lang="de-DE" dirty="0" err="1" smtClean="0"/>
              <a:t>to</a:t>
            </a:r>
            <a:r>
              <a:rPr lang="de-DE" dirty="0" smtClean="0"/>
              <a:t> 0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BIC (non-</a:t>
            </a:r>
            <a:r>
              <a:rPr lang="de-DE" dirty="0" err="1" smtClean="0"/>
              <a:t>conservative</a:t>
            </a:r>
            <a:r>
              <a:rPr lang="de-DE" dirty="0" smtClean="0"/>
              <a:t>, erring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discovery</a:t>
            </a:r>
            <a:r>
              <a:rPr lang="de-DE" dirty="0" smtClean="0"/>
              <a:t>);</a:t>
            </a:r>
            <a:br>
              <a:rPr lang="de-DE" dirty="0" smtClean="0"/>
            </a:b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de-DE" dirty="0" err="1" smtClean="0"/>
              <a:t>defaults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erring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caution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0.25 (</a:t>
            </a:r>
            <a:r>
              <a:rPr lang="de-DE" dirty="0" err="1" smtClean="0"/>
              <a:t>Ising</a:t>
            </a:r>
            <a:r>
              <a:rPr lang="de-DE" dirty="0" smtClean="0"/>
              <a:t> Model) </a:t>
            </a:r>
            <a:r>
              <a:rPr lang="de-DE" dirty="0" err="1" smtClean="0"/>
              <a:t>and</a:t>
            </a:r>
            <a:r>
              <a:rPr lang="de-DE" dirty="0" smtClean="0"/>
              <a:t> 0.5 (GGM)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50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0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79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89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58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 centrality is shown in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the centrality order was substantially related across the four networks, with correlations ranging from 0.63 (networks 2 and 3) to 0.75 (networks 2 and 4).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Amnes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(7),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EmoNumb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(10), and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(13) had consistently low centrality estimates (all standardized centrality estimates considerably below 0), whereas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(1),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Detach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(9),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(4) emerged as consistently central symptoms.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1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N1 N2 possibly measure the same variable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0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28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6: self </a:t>
            </a:r>
            <a:r>
              <a:rPr lang="en-US" dirty="0" err="1" smtClean="0"/>
              <a:t>concious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 = “Worried”; 2 = “Organized”; 3 = “Ambitious”; 4 = “Depressed”; 5 = “Outgoing”; 6 = “Self-Conscious”; 7 = “Self-Disciplined”; 8 = “Energetic”; 9 = “Frustrated”; 10 = “Focused”; 11 = “Guilty”; 12 = “Adventurous”; 13 = “Happy”; 14 = “Control”; 15 = “Achieved”; 16 = “Angry”; 17 = “Exercise.”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91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92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56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37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8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76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7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6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Romantic relations in the last 6 months, Jefferson High School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American Journal of Sociology, Vol. 100, No. 1."Chains of affection: The structure of adolescent romantic and sexual networks," </a:t>
            </a:r>
            <a:r>
              <a:rPr lang="en-US" sz="1200" kern="1200" dirty="0" err="1" smtClean="0">
                <a:solidFill>
                  <a:schemeClr val="tx1"/>
                </a:solidFill>
                <a:ea typeface="+mn-ea"/>
                <a:cs typeface="+mn-cs"/>
              </a:rPr>
              <a:t>Bearman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 PS, Moody J, </a:t>
            </a:r>
            <a:r>
              <a:rPr lang="en-US" sz="1200" kern="1200" dirty="0" err="1" smtClean="0">
                <a:solidFill>
                  <a:schemeClr val="tx1"/>
                </a:solidFill>
                <a:ea typeface="+mn-ea"/>
                <a:cs typeface="+mn-cs"/>
              </a:rPr>
              <a:t>Stovel</a:t>
            </a: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 K.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10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5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3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7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3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CC0A-51C5-D148-A2FE-F8A362B11E58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60E12-88F2-3E47-AE74-C5C75CF911B4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7DC8-8E25-FD43-AA12-FEE996ED5168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BA6D-12D4-9244-BECA-4EA31DE4EE4B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434E-B8FB-984B-AF75-0D6981C01831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24CD-2FFE-6D4C-8E66-B519A9070DAF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A60-7A5B-8F42-8613-868D3D767C2B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7AF3-EE8E-4542-8FF4-5E5EA5A78A5D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DE22-CD3A-B848-B64B-E8AEE901FDC8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D7DF-9783-A743-9A72-54A802D7852D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1B3F-0FE2-F04A-9A2A-8CFB38903F9E}" type="datetime1">
              <a:rPr lang="en-US" smtClean="0"/>
              <a:pPr/>
              <a:t>11/10/17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1F853C87-EAF3-4945-8106-B6A241A9A59A}" type="datetime1">
              <a:rPr lang="en-US" smtClean="0"/>
              <a:pPr/>
              <a:t>11/10/17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r>
              <a:rPr lang="en-US" dirty="0" smtClean="0"/>
              <a:t>1 - Depression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</a:defRPr>
            </a:lvl1pPr>
          </a:lstStyle>
          <a:p>
            <a:fld id="{956ABC0E-5A83-1A40-ACCB-27CC011796B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>
              <a:lumMod val="65000"/>
              <a:lumOff val="35000"/>
            </a:schemeClr>
          </a:solidFill>
          <a:latin typeface="Helvetica Neue Light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Helvetica Neue Light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>
              <a:lumMod val="75000"/>
              <a:lumOff val="25000"/>
            </a:schemeClr>
          </a:solidFill>
          <a:latin typeface="Helvetica Neue Light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 Light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 Light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 Light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rxiv.org/abs/1607.01367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eiko-fried.com/asawebinar2017/" TargetMode="External"/><Relationship Id="rId4" Type="http://schemas.openxmlformats.org/officeDocument/2006/relationships/hyperlink" Target="https://arxiv.org/abs/1607.01367" TargetMode="External"/><Relationship Id="rId5" Type="http://schemas.openxmlformats.org/officeDocument/2006/relationships/hyperlink" Target="http://www.sachaepskamp.com/Dissertation" TargetMode="External"/><Relationship Id="rId6" Type="http://schemas.openxmlformats.org/officeDocument/2006/relationships/hyperlink" Target="https://osf.io/3vqhx" TargetMode="External"/><Relationship Id="rId7" Type="http://schemas.openxmlformats.org/officeDocument/2006/relationships/hyperlink" Target="http://psych-networks.com/tutorial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psych-networks.com/tutorials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77102"/>
            <a:ext cx="7772400" cy="2813453"/>
          </a:xfrm>
        </p:spPr>
        <p:txBody>
          <a:bodyPr>
            <a:normAutofit/>
          </a:bodyPr>
          <a:lstStyle/>
          <a:p>
            <a:r>
              <a:rPr lang="nl-NL" sz="3600" dirty="0"/>
              <a:t>The </a:t>
            </a:r>
            <a:r>
              <a:rPr lang="nl-NL" sz="3600" dirty="0" err="1"/>
              <a:t>network</a:t>
            </a:r>
            <a:r>
              <a:rPr lang="nl-NL" sz="3600" dirty="0"/>
              <a:t> approach </a:t>
            </a:r>
            <a:r>
              <a:rPr lang="nl-NL" sz="3600" dirty="0" err="1"/>
              <a:t>to</a:t>
            </a:r>
            <a:r>
              <a:rPr lang="nl-NL" sz="3600" dirty="0"/>
              <a:t> </a:t>
            </a:r>
            <a:r>
              <a:rPr lang="nl-NL" sz="3600" dirty="0" err="1"/>
              <a:t>psychopathology</a:t>
            </a:r>
            <a:r>
              <a:rPr lang="nl-NL" sz="3600" dirty="0"/>
              <a:t>: </a:t>
            </a:r>
            <a:r>
              <a:rPr lang="nl-NL" sz="3600" dirty="0" err="1"/>
              <a:t>implications</a:t>
            </a:r>
            <a:r>
              <a:rPr lang="nl-NL" sz="3600" dirty="0"/>
              <a:t> </a:t>
            </a:r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dirty="0" err="1" smtClean="0"/>
              <a:t>for</a:t>
            </a:r>
            <a:r>
              <a:rPr lang="nl-NL" sz="3600" dirty="0" smtClean="0"/>
              <a:t> </a:t>
            </a:r>
            <a:r>
              <a:rPr lang="nl-NL" sz="3600" dirty="0" err="1"/>
              <a:t>clinical</a:t>
            </a:r>
            <a:r>
              <a:rPr lang="nl-NL" sz="3600" dirty="0"/>
              <a:t> research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practice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a typeface="Helvetica Neue Light" charset="0"/>
              <a:cs typeface="Helvetica Neue Light" charset="0"/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856527" y="2738546"/>
            <a:ext cx="7430946" cy="2322565"/>
          </a:xfrm>
        </p:spPr>
        <p:txBody>
          <a:bodyPr>
            <a:normAutofit/>
          </a:bodyPr>
          <a:lstStyle/>
          <a:p>
            <a:r>
              <a:rPr lang="en-US" sz="2800" noProof="1" smtClean="0">
                <a:ea typeface="Helvetica Neue Light" charset="0"/>
                <a:cs typeface="Helvetica Neue Light" charset="0"/>
              </a:rPr>
              <a:t>Eiko Fried</a:t>
            </a:r>
            <a:endParaRPr lang="en-US" sz="1600" noProof="1" smtClean="0">
              <a:ea typeface="Helvetica Neue Light" charset="0"/>
              <a:cs typeface="Helvetica Neue Light" charset="0"/>
            </a:endParaRPr>
          </a:p>
          <a:p>
            <a:endParaRPr lang="en-US" sz="1400" noProof="1" smtClean="0">
              <a:ea typeface="Helvetica Neue Light" charset="0"/>
              <a:cs typeface="Helvetica Neue Light" charset="0"/>
            </a:endParaRPr>
          </a:p>
          <a:p>
            <a:r>
              <a:rPr lang="en-US" sz="1400" noProof="1">
                <a:ea typeface="Helvetica Neue Light" charset="0"/>
                <a:cs typeface="Helvetica Neue Light" charset="0"/>
              </a:rPr>
              <a:t> </a:t>
            </a:r>
            <a:r>
              <a:rPr lang="en-US" noProof="1" smtClean="0">
                <a:ea typeface="Helvetica Neue Light" charset="0"/>
                <a:cs typeface="Helvetica Neue Light" charset="0"/>
              </a:rPr>
              <a:t>Department </a:t>
            </a:r>
            <a:r>
              <a:rPr lang="en-US" noProof="1">
                <a:ea typeface="Helvetica Neue Light" charset="0"/>
                <a:cs typeface="Helvetica Neue Light" charset="0"/>
              </a:rPr>
              <a:t>of </a:t>
            </a:r>
            <a:r>
              <a:rPr lang="en-US" noProof="1" smtClean="0">
                <a:ea typeface="Helvetica Neue Light" charset="0"/>
                <a:cs typeface="Helvetica Neue Light" charset="0"/>
              </a:rPr>
              <a:t>Psychological Methods</a:t>
            </a:r>
            <a:endParaRPr lang="de-DE" noProof="1" smtClean="0">
              <a:ea typeface="Helvetica Neue Light" charset="0"/>
              <a:cs typeface="Helvetica Neue Light" charset="0"/>
            </a:endParaRPr>
          </a:p>
          <a:p>
            <a:r>
              <a:rPr lang="de-DE" noProof="1" smtClean="0">
                <a:ea typeface="Helvetica Neue Light" charset="0"/>
                <a:cs typeface="Helvetica Neue Light" charset="0"/>
              </a:rPr>
              <a:t>University of Amsterdam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>
              <a:latin typeface="Helvetica Neue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06400" y="5854390"/>
            <a:ext cx="9626600" cy="11028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025" y="6200393"/>
            <a:ext cx="7966075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latin typeface="Helvetica Neue Light" charset="0"/>
              </a:rPr>
              <a:t>www.eiko-fried.com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latin typeface="Helvetica Neue Light" charset="0"/>
              </a:rPr>
              <a:t>/VGCT2017</a:t>
            </a:r>
            <a:endParaRPr lang="de-DE" sz="1600" dirty="0">
              <a:solidFill>
                <a:schemeClr val="bg1">
                  <a:lumMod val="95000"/>
                </a:schemeClr>
              </a:solidFill>
              <a:latin typeface="Helvetica Neue Light" charset="0"/>
            </a:endParaRPr>
          </a:p>
          <a:p>
            <a:pPr algn="ctr">
              <a:spcAft>
                <a:spcPts val="400"/>
              </a:spcAft>
            </a:pPr>
            <a:endParaRPr lang="en-US" sz="1600" dirty="0">
              <a:solidFill>
                <a:schemeClr val="bg1">
                  <a:lumMod val="9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</a:endParaRPr>
          </a:p>
        </p:txBody>
      </p:sp>
      <p:pic>
        <p:nvPicPr>
          <p:cNvPr id="8" name="Picture 2" descr="C:\Users\u0097060\Dropbox\DB Shared Folders\Network workshops 2016\Boston\Day 1\Figures\psychosystem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78" y="4960124"/>
            <a:ext cx="3009900" cy="8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68" y="3109111"/>
            <a:ext cx="3612363" cy="3612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 edge represents some connection between two nodes</a:t>
            </a:r>
          </a:p>
          <a:p>
            <a:r>
              <a:rPr lang="en-US" dirty="0"/>
              <a:t>Friendship / contact</a:t>
            </a:r>
          </a:p>
          <a:p>
            <a:r>
              <a:rPr lang="en-US" dirty="0"/>
              <a:t>Distance</a:t>
            </a:r>
          </a:p>
          <a:p>
            <a:r>
              <a:rPr lang="en-US" dirty="0"/>
              <a:t>Comorbidity</a:t>
            </a:r>
          </a:p>
          <a:p>
            <a:r>
              <a:rPr lang="en-US" dirty="0"/>
              <a:t>Causality</a:t>
            </a:r>
          </a:p>
          <a:p>
            <a:r>
              <a:rPr lang="en-US" dirty="0"/>
              <a:t>Interaction</a:t>
            </a:r>
          </a:p>
          <a:p>
            <a:pPr lvl="1"/>
            <a:endParaRPr lang="en-US" dirty="0"/>
          </a:p>
          <a:p>
            <a:pPr lvl="1"/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3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37" y="2523509"/>
            <a:ext cx="3611564" cy="36115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2" y="2521267"/>
            <a:ext cx="3613554" cy="361355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Helvetica Neue Light" charset="0"/>
              </a:rPr>
              <a:t>Edges can be weighted or unweighted</a:t>
            </a:r>
          </a:p>
        </p:txBody>
      </p:sp>
    </p:spTree>
    <p:extLst>
      <p:ext uri="{BB962C8B-B14F-4D97-AF65-F5344CB8AC3E}">
        <p14:creationId xmlns:p14="http://schemas.microsoft.com/office/powerpoint/2010/main" val="444437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edges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US" dirty="0" smtClean="0"/>
              <a:t>Edges can have a sign (positive / negative)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2421619"/>
            <a:ext cx="4180114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2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Networks can be </a:t>
            </a:r>
            <a:r>
              <a:rPr lang="en-US" i="1" dirty="0"/>
              <a:t>directed</a:t>
            </a:r>
            <a:r>
              <a:rPr lang="en-US" dirty="0"/>
              <a:t> or </a:t>
            </a:r>
            <a:r>
              <a:rPr lang="en-US" i="1" dirty="0"/>
              <a:t>undirected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1" y="2122373"/>
            <a:ext cx="4186352" cy="4186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70" y="1861457"/>
            <a:ext cx="4553687" cy="45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85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Psychopathology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Chapter </a:t>
            </a:r>
            <a:r>
              <a:rPr lang="de-DE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Psychopathology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Psychological networks </a:t>
            </a:r>
            <a:r>
              <a:rPr lang="en-US" dirty="0"/>
              <a:t>differ from networks of many other disciplines in one very fundamental aspect</a:t>
            </a:r>
          </a:p>
          <a:p>
            <a:pPr lvl="1"/>
            <a:r>
              <a:rPr lang="de-DE" dirty="0" err="1" smtClean="0"/>
              <a:t>Edges</a:t>
            </a:r>
            <a:r>
              <a:rPr lang="de-DE" dirty="0" smtClean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i="1" dirty="0"/>
              <a:t>not </a:t>
            </a:r>
            <a:r>
              <a:rPr lang="de-DE" i="1" dirty="0" err="1"/>
              <a:t>observed</a:t>
            </a:r>
            <a:r>
              <a:rPr lang="de-DE" i="1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i="1" dirty="0" err="1"/>
              <a:t>estimated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(https://</a:t>
            </a:r>
            <a:r>
              <a:rPr lang="de-DE" dirty="0" err="1"/>
              <a:t>arxiv.org</a:t>
            </a:r>
            <a:r>
              <a:rPr lang="de-DE" dirty="0"/>
              <a:t>/</a:t>
            </a:r>
            <a:r>
              <a:rPr lang="de-DE" dirty="0" err="1"/>
              <a:t>abs</a:t>
            </a:r>
            <a:r>
              <a:rPr lang="de-DE" dirty="0"/>
              <a:t>/1604.08462</a:t>
            </a:r>
            <a:r>
              <a:rPr lang="de-DE" dirty="0" smtClean="0"/>
              <a:t>) </a:t>
            </a:r>
            <a:r>
              <a:rPr lang="is-IS" dirty="0" smtClean="0">
                <a:sym typeface="Wingdings"/>
              </a:rPr>
              <a:t>→</a:t>
            </a:r>
            <a:r>
              <a:rPr lang="de-DE" dirty="0" smtClean="0">
                <a:sym typeface="Wingdings"/>
              </a:rPr>
              <a:t> </a:t>
            </a:r>
            <a:r>
              <a:rPr lang="de-DE" b="1" dirty="0" smtClean="0">
                <a:sym typeface="Wingdings"/>
              </a:rPr>
              <a:t>Network </a:t>
            </a:r>
            <a:r>
              <a:rPr lang="de-DE" b="1" dirty="0" err="1" smtClean="0">
                <a:sym typeface="Wingdings"/>
              </a:rPr>
              <a:t>Psychometrics</a:t>
            </a:r>
            <a:endParaRPr lang="de-DE" b="1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2" descr="C:\Users\u0097060\Dropbox\DB Shared Folders\Network workshops 2016\Boston\Day 1\Markdown\Figures\da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08" y="3183016"/>
            <a:ext cx="3370286" cy="3374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6" y="3125142"/>
            <a:ext cx="3432498" cy="35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cluster</a:t>
            </a:r>
            <a:r>
              <a:rPr lang="de-DE" dirty="0" smtClean="0"/>
              <a:t> in </a:t>
            </a:r>
            <a:r>
              <a:rPr lang="de-DE" dirty="0" err="1" smtClean="0"/>
              <a:t>syndromes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80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cause framework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Disorders</a:t>
            </a:r>
            <a:r>
              <a:rPr lang="de-DE" dirty="0" smtClean="0"/>
              <a:t> </a:t>
            </a:r>
            <a:r>
              <a:rPr lang="de-DE" dirty="0" err="1"/>
              <a:t>itself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latent—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measles</a:t>
            </a:r>
            <a:r>
              <a:rPr lang="de-DE" dirty="0"/>
              <a:t> </a:t>
            </a:r>
            <a:r>
              <a:rPr lang="de-DE" dirty="0" err="1"/>
              <a:t>directly</a:t>
            </a:r>
            <a:endParaRPr lang="de-DE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76918" y="4957517"/>
            <a:ext cx="677486" cy="6774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Helvetica Neue Light" charset="0"/>
              </a:rPr>
              <a:t>M</a:t>
            </a:r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cause framework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Disorders</a:t>
            </a:r>
            <a:r>
              <a:rPr lang="de-DE" dirty="0" smtClean="0"/>
              <a:t> </a:t>
            </a:r>
            <a:r>
              <a:rPr lang="de-DE" dirty="0" err="1"/>
              <a:t>itself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latent—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measles</a:t>
            </a:r>
            <a:r>
              <a:rPr lang="de-DE" dirty="0"/>
              <a:t> </a:t>
            </a:r>
            <a:r>
              <a:rPr lang="de-DE" dirty="0" err="1"/>
              <a:t>directly</a:t>
            </a:r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measles</a:t>
            </a:r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measles</a:t>
            </a:r>
            <a:endParaRPr lang="de-DE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5225034" y="4327885"/>
            <a:ext cx="520700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charset="0"/>
              </a:rPr>
              <a:t>s1</a:t>
            </a:r>
          </a:p>
        </p:txBody>
      </p:sp>
      <p:sp>
        <p:nvSpPr>
          <p:cNvPr id="10" name="Rechteck 9"/>
          <p:cNvSpPr/>
          <p:nvPr/>
        </p:nvSpPr>
        <p:spPr>
          <a:xfrm>
            <a:off x="5225034" y="5026385"/>
            <a:ext cx="520700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charset="0"/>
              </a:rPr>
              <a:t>s2</a:t>
            </a:r>
          </a:p>
        </p:txBody>
      </p:sp>
      <p:sp>
        <p:nvSpPr>
          <p:cNvPr id="11" name="Rechteck 10"/>
          <p:cNvSpPr/>
          <p:nvPr/>
        </p:nvSpPr>
        <p:spPr>
          <a:xfrm>
            <a:off x="5225034" y="5705835"/>
            <a:ext cx="520700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charset="0"/>
              </a:rPr>
              <a:t>s3</a:t>
            </a:r>
          </a:p>
        </p:txBody>
      </p:sp>
      <p:sp>
        <p:nvSpPr>
          <p:cNvPr id="8" name="Oval 7"/>
          <p:cNvSpPr/>
          <p:nvPr/>
        </p:nvSpPr>
        <p:spPr>
          <a:xfrm>
            <a:off x="3376918" y="4957517"/>
            <a:ext cx="677486" cy="6774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Helvetica Neue Light" charset="0"/>
              </a:rPr>
              <a:t>M</a:t>
            </a:r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cause framework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Disorders</a:t>
            </a:r>
            <a:r>
              <a:rPr lang="de-DE" dirty="0" smtClean="0"/>
              <a:t> </a:t>
            </a:r>
            <a:r>
              <a:rPr lang="de-DE" dirty="0" err="1"/>
              <a:t>itself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latent—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measles</a:t>
            </a:r>
            <a:r>
              <a:rPr lang="de-DE" dirty="0"/>
              <a:t> </a:t>
            </a:r>
            <a:r>
              <a:rPr lang="de-DE" dirty="0" err="1"/>
              <a:t>directly</a:t>
            </a:r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measles</a:t>
            </a:r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measles</a:t>
            </a:r>
            <a:endParaRPr lang="de-DE" dirty="0"/>
          </a:p>
          <a:p>
            <a:pPr lvl="1"/>
            <a:r>
              <a:rPr lang="de-DE" dirty="0"/>
              <a:t>This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measles</a:t>
            </a:r>
            <a:r>
              <a:rPr lang="de-DE" dirty="0"/>
              <a:t> </a:t>
            </a:r>
            <a:r>
              <a:rPr lang="de-DE" dirty="0" err="1"/>
              <a:t>causes</a:t>
            </a:r>
            <a:r>
              <a:rPr lang="de-DE" dirty="0"/>
              <a:t> </a:t>
            </a:r>
            <a:r>
              <a:rPr lang="de-DE" dirty="0" err="1"/>
              <a:t>measles</a:t>
            </a:r>
            <a:r>
              <a:rPr lang="de-DE" dirty="0"/>
              <a:t> </a:t>
            </a:r>
            <a:r>
              <a:rPr lang="de-DE" dirty="0" err="1"/>
              <a:t>symptoms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4202684" y="5305785"/>
            <a:ext cx="901700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7" name="Gerade Verbindung mit Pfeil 6"/>
          <p:cNvCxnSpPr/>
          <p:nvPr/>
        </p:nvCxnSpPr>
        <p:spPr>
          <a:xfrm flipV="1">
            <a:off x="4215384" y="4639035"/>
            <a:ext cx="901700" cy="4572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4215384" y="5553435"/>
            <a:ext cx="901700" cy="4318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9" name="Rechteck 8"/>
          <p:cNvSpPr/>
          <p:nvPr/>
        </p:nvSpPr>
        <p:spPr>
          <a:xfrm>
            <a:off x="5225034" y="4327885"/>
            <a:ext cx="520700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charset="0"/>
              </a:rPr>
              <a:t>s1</a:t>
            </a:r>
          </a:p>
        </p:txBody>
      </p:sp>
      <p:sp>
        <p:nvSpPr>
          <p:cNvPr id="10" name="Rechteck 9"/>
          <p:cNvSpPr/>
          <p:nvPr/>
        </p:nvSpPr>
        <p:spPr>
          <a:xfrm>
            <a:off x="5225034" y="5026385"/>
            <a:ext cx="520700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charset="0"/>
              </a:rPr>
              <a:t>s2</a:t>
            </a:r>
          </a:p>
        </p:txBody>
      </p:sp>
      <p:sp>
        <p:nvSpPr>
          <p:cNvPr id="11" name="Rechteck 10"/>
          <p:cNvSpPr/>
          <p:nvPr/>
        </p:nvSpPr>
        <p:spPr>
          <a:xfrm>
            <a:off x="5225034" y="5705835"/>
            <a:ext cx="520700" cy="52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Light" charset="0"/>
              </a:rPr>
              <a:t>s3</a:t>
            </a:r>
          </a:p>
        </p:txBody>
      </p:sp>
      <p:sp>
        <p:nvSpPr>
          <p:cNvPr id="12" name="Oval 11"/>
          <p:cNvSpPr/>
          <p:nvPr/>
        </p:nvSpPr>
        <p:spPr>
          <a:xfrm>
            <a:off x="3376918" y="4957517"/>
            <a:ext cx="677486" cy="6774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Helvetica Neue Light" charset="0"/>
              </a:rPr>
              <a:t>M</a:t>
            </a:r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5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65302" y="971221"/>
            <a:ext cx="8388850" cy="1076448"/>
          </a:xfrm>
        </p:spPr>
        <p:txBody>
          <a:bodyPr>
            <a:normAutofit fontScale="90000"/>
          </a:bodyPr>
          <a:lstStyle/>
          <a:p>
            <a:pPr algn="l"/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b="1" dirty="0" smtClean="0"/>
              <a:t>Overview</a:t>
            </a:r>
            <a:br>
              <a:rPr lang="en-US" sz="3200" b="1" dirty="0" smtClean="0"/>
            </a:b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>
              <a:latin typeface="Helvetica Neue Light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85800" y="2076623"/>
            <a:ext cx="6405865" cy="309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Social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networks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Nomenclature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 &amp;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concepts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Psychopathology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networks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Cross-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sectional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networks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Time-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series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networks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Application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examples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Materials</a:t>
            </a:r>
          </a:p>
          <a:p>
            <a:pPr marL="457200" indent="-457200" algn="l">
              <a:buFont typeface="+mj-lt"/>
              <a:buAutoNum type="arabicPeriod"/>
            </a:pP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</p:txBody>
      </p:sp>
      <p:pic>
        <p:nvPicPr>
          <p:cNvPr id="6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406400" y="5854390"/>
            <a:ext cx="9626600" cy="11028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025" y="6221928"/>
            <a:ext cx="7981950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 Neue Light" charset="0"/>
              </a:rPr>
              <a:t>VGCT November 2017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Helvetica Neue Light" charset="0"/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cause framework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CC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symptom</a:t>
            </a:r>
            <a:r>
              <a:rPr lang="de-DE" dirty="0"/>
              <a:t> </a:t>
            </a:r>
            <a:r>
              <a:rPr lang="de-DE" dirty="0" err="1"/>
              <a:t>checklists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medicine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psychiatry</a:t>
            </a:r>
            <a:endParaRPr lang="de-DE" dirty="0"/>
          </a:p>
          <a:p>
            <a:pPr lvl="1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symptom</a:t>
            </a:r>
            <a:r>
              <a:rPr lang="de-DE" dirty="0"/>
              <a:t> </a:t>
            </a:r>
            <a:r>
              <a:rPr lang="de-DE" dirty="0" err="1"/>
              <a:t>lists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</a:t>
            </a:r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disease</a:t>
            </a:r>
            <a:endParaRPr lang="de-DE" dirty="0"/>
          </a:p>
          <a:p>
            <a:r>
              <a:rPr lang="de-DE" dirty="0"/>
              <a:t>The CC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explains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: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causal</a:t>
            </a:r>
            <a:r>
              <a:rPr lang="de-DE" dirty="0"/>
              <a:t> </a:t>
            </a:r>
            <a:r>
              <a:rPr lang="de-DE" dirty="0" err="1"/>
              <a:t>origin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Fever</a:t>
            </a:r>
            <a:r>
              <a:rPr lang="de-DE" dirty="0"/>
              <a:t>, </a:t>
            </a:r>
            <a:r>
              <a:rPr lang="de-DE" dirty="0" err="1"/>
              <a:t>generalized</a:t>
            </a:r>
            <a:r>
              <a:rPr lang="de-DE" dirty="0"/>
              <a:t> </a:t>
            </a:r>
            <a:r>
              <a:rPr lang="de-DE" dirty="0" err="1"/>
              <a:t>rash</a:t>
            </a:r>
            <a:r>
              <a:rPr lang="de-DE" dirty="0"/>
              <a:t>, </a:t>
            </a:r>
            <a:r>
              <a:rPr lang="de-DE" dirty="0" err="1"/>
              <a:t>Koplik's</a:t>
            </a:r>
            <a:r>
              <a:rPr lang="de-DE" dirty="0"/>
              <a:t> </a:t>
            </a:r>
            <a:r>
              <a:rPr lang="de-DE" dirty="0" err="1"/>
              <a:t>spots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measles</a:t>
            </a:r>
            <a:endParaRPr lang="de-DE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5" name="Gruppierung 4"/>
          <p:cNvGrpSpPr/>
          <p:nvPr/>
        </p:nvGrpSpPr>
        <p:grpSpPr>
          <a:xfrm>
            <a:off x="3376918" y="4327885"/>
            <a:ext cx="2368816" cy="1898650"/>
            <a:chOff x="3428734" y="4302125"/>
            <a:chExt cx="2368816" cy="1898650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4254500" y="5280025"/>
              <a:ext cx="901700" cy="158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7" name="Gerade Verbindung mit Pfeil 6"/>
            <p:cNvCxnSpPr/>
            <p:nvPr/>
          </p:nvCxnSpPr>
          <p:spPr>
            <a:xfrm flipV="1">
              <a:off x="4267200" y="4613275"/>
              <a:ext cx="901700" cy="45720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>
              <a:off x="4267200" y="5527675"/>
              <a:ext cx="901700" cy="43180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9" name="Rechteck 8"/>
            <p:cNvSpPr/>
            <p:nvPr/>
          </p:nvSpPr>
          <p:spPr>
            <a:xfrm>
              <a:off x="5276850" y="4302125"/>
              <a:ext cx="520700" cy="5207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charset="0"/>
                </a:rPr>
                <a:t>s1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5276850" y="5000625"/>
              <a:ext cx="520700" cy="5207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charset="0"/>
                </a:rPr>
                <a:t>s2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276850" y="5680075"/>
              <a:ext cx="520700" cy="5207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charset="0"/>
                </a:rPr>
                <a:t>s3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428734" y="4931757"/>
              <a:ext cx="677486" cy="6774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Helvetica Neue Light" charset="0"/>
                </a:rPr>
                <a:t>M</a:t>
              </a:r>
              <a:endParaRPr lang="en-US" dirty="0">
                <a:latin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5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cause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this mean for symptoms?</a:t>
            </a:r>
          </a:p>
          <a:p>
            <a:pPr lvl="1"/>
            <a:r>
              <a:rPr lang="en-US" dirty="0"/>
              <a:t>Symptoms are equivalent &amp; interchangeable indicators of underlying disease ("assumption of symptom equivalence")</a:t>
            </a:r>
          </a:p>
          <a:p>
            <a:pPr lvl="1"/>
            <a:r>
              <a:rPr lang="en-US" dirty="0"/>
              <a:t>Symptom number, not symptom nature is relevant</a:t>
            </a:r>
          </a:p>
          <a:p>
            <a:pPr lvl="1"/>
            <a:r>
              <a:rPr lang="en-US" dirty="0"/>
              <a:t>Symptoms are "locally independent"; since they are derived from the same common cause, their correlations are spurious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15399" y="3879850"/>
            <a:ext cx="3526103" cy="2476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grpSp>
        <p:nvGrpSpPr>
          <p:cNvPr id="32" name="Gruppierung 4"/>
          <p:cNvGrpSpPr/>
          <p:nvPr/>
        </p:nvGrpSpPr>
        <p:grpSpPr>
          <a:xfrm>
            <a:off x="3376918" y="4327885"/>
            <a:ext cx="2368816" cy="1898650"/>
            <a:chOff x="3428734" y="4302125"/>
            <a:chExt cx="2368816" cy="1898650"/>
          </a:xfrm>
        </p:grpSpPr>
        <p:cxnSp>
          <p:nvCxnSpPr>
            <p:cNvPr id="33" name="Gerade Verbindung mit Pfeil 5"/>
            <p:cNvCxnSpPr/>
            <p:nvPr/>
          </p:nvCxnSpPr>
          <p:spPr>
            <a:xfrm>
              <a:off x="4254500" y="5280025"/>
              <a:ext cx="901700" cy="158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4" name="Gerade Verbindung mit Pfeil 6"/>
            <p:cNvCxnSpPr/>
            <p:nvPr/>
          </p:nvCxnSpPr>
          <p:spPr>
            <a:xfrm flipV="1">
              <a:off x="4267200" y="4613275"/>
              <a:ext cx="901700" cy="45720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5" name="Gerade Verbindung mit Pfeil 7"/>
            <p:cNvCxnSpPr/>
            <p:nvPr/>
          </p:nvCxnSpPr>
          <p:spPr>
            <a:xfrm>
              <a:off x="4267200" y="5527675"/>
              <a:ext cx="901700" cy="43180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36" name="Rechteck 8"/>
            <p:cNvSpPr/>
            <p:nvPr/>
          </p:nvSpPr>
          <p:spPr>
            <a:xfrm>
              <a:off x="5276850" y="4302125"/>
              <a:ext cx="520700" cy="5207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charset="0"/>
                </a:rPr>
                <a:t>s1</a:t>
              </a:r>
            </a:p>
          </p:txBody>
        </p:sp>
        <p:sp>
          <p:nvSpPr>
            <p:cNvPr id="37" name="Rechteck 9"/>
            <p:cNvSpPr/>
            <p:nvPr/>
          </p:nvSpPr>
          <p:spPr>
            <a:xfrm>
              <a:off x="5276850" y="5000625"/>
              <a:ext cx="520700" cy="5207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charset="0"/>
                </a:rPr>
                <a:t>s2</a:t>
              </a:r>
            </a:p>
          </p:txBody>
        </p:sp>
        <p:sp>
          <p:nvSpPr>
            <p:cNvPr id="38" name="Rechteck 10"/>
            <p:cNvSpPr/>
            <p:nvPr/>
          </p:nvSpPr>
          <p:spPr>
            <a:xfrm>
              <a:off x="5276850" y="5680075"/>
              <a:ext cx="520700" cy="5207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elvetica Neue Light" charset="0"/>
                </a:rPr>
                <a:t>s3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3428734" y="4931757"/>
              <a:ext cx="677486" cy="6774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atin typeface="Helvetica Neue Light" charset="0"/>
                </a:rPr>
                <a:t>M</a:t>
              </a:r>
              <a:endParaRPr lang="en-US" dirty="0">
                <a:latin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9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Traditional: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shared</a:t>
            </a:r>
            <a:r>
              <a:rPr lang="de-DE" dirty="0"/>
              <a:t> </a:t>
            </a:r>
            <a:r>
              <a:rPr lang="de-DE" dirty="0" err="1"/>
              <a:t>origin</a:t>
            </a:r>
            <a:endParaRPr lang="de-DE" dirty="0"/>
          </a:p>
          <a:p>
            <a:r>
              <a:rPr lang="de-DE" dirty="0" smtClean="0"/>
              <a:t>Network: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 smtClean="0"/>
              <a:t>bc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 smtClean="0"/>
              <a:t>other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3" y="2709704"/>
            <a:ext cx="3977481" cy="3977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8" y="2717108"/>
            <a:ext cx="3999053" cy="3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3" y="2709704"/>
            <a:ext cx="3977481" cy="3977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Symptoms </a:t>
            </a:r>
            <a:r>
              <a:rPr lang="de-DE" dirty="0" err="1" smtClean="0"/>
              <a:t>as</a:t>
            </a:r>
            <a:r>
              <a:rPr lang="de-DE" dirty="0" smtClean="0"/>
              <a:t> separate </a:t>
            </a:r>
            <a:r>
              <a:rPr lang="de-DE" dirty="0" err="1" smtClean="0"/>
              <a:t>entities</a:t>
            </a:r>
            <a:r>
              <a:rPr lang="de-DE" dirty="0" smtClean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 smtClean="0"/>
              <a:t>differ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aspects</a:t>
            </a:r>
            <a:endParaRPr lang="de-DE" dirty="0"/>
          </a:p>
          <a:p>
            <a:r>
              <a:rPr lang="de-DE" dirty="0" smtClean="0"/>
              <a:t>More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interchangeable</a:t>
            </a:r>
            <a:r>
              <a:rPr lang="de-DE" dirty="0" smtClean="0"/>
              <a:t> </a:t>
            </a:r>
            <a:r>
              <a:rPr lang="de-DE" dirty="0" err="1"/>
              <a:t>indicators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underlying</a:t>
            </a:r>
            <a:r>
              <a:rPr lang="de-DE" dirty="0" smtClean="0"/>
              <a:t> </a:t>
            </a:r>
            <a:r>
              <a:rPr lang="de-DE" dirty="0" err="1" smtClean="0"/>
              <a:t>disorder</a:t>
            </a:r>
            <a:r>
              <a:rPr lang="de-DE" dirty="0" smtClean="0"/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553201" y="4514740"/>
            <a:ext cx="701039" cy="30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panda-cub-playing-with-ball-animated-gif-cute-animal-pictur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3365"/>
            <a:ext cx="3245005" cy="359463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8081299" y="5445468"/>
            <a:ext cx="542018" cy="579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3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Cross-</a:t>
            </a:r>
            <a:r>
              <a:rPr lang="de-DE" dirty="0" err="1" smtClean="0"/>
              <a:t>sectional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Chapter </a:t>
            </a:r>
            <a:r>
              <a:rPr lang="de-DE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Regularized</a:t>
            </a:r>
            <a:r>
              <a:rPr lang="de-DE" dirty="0" smtClean="0"/>
              <a:t> </a:t>
            </a:r>
            <a:r>
              <a:rPr lang="de-DE" dirty="0"/>
              <a:t>partial </a:t>
            </a:r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Data: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300 </a:t>
            </a:r>
            <a:r>
              <a:rPr lang="de-DE" dirty="0" err="1" smtClean="0"/>
              <a:t>and</a:t>
            </a:r>
            <a:r>
              <a:rPr lang="de-DE" dirty="0" smtClean="0"/>
              <a:t> 3000 </a:t>
            </a:r>
            <a:r>
              <a:rPr lang="de-DE" dirty="0" err="1" smtClean="0"/>
              <a:t>observations</a:t>
            </a:r>
            <a:r>
              <a:rPr lang="de-DE" dirty="0" smtClean="0"/>
              <a:t>, 10-30 </a:t>
            </a:r>
            <a:r>
              <a:rPr lang="de-DE" dirty="0" err="1" smtClean="0"/>
              <a:t>symptom</a:t>
            </a:r>
            <a:r>
              <a:rPr lang="de-DE" dirty="0" smtClean="0"/>
              <a:t> variables; </a:t>
            </a:r>
            <a:r>
              <a:rPr lang="de-DE" dirty="0" err="1" smtClean="0"/>
              <a:t>cross-sectional</a:t>
            </a:r>
            <a:endParaRPr lang="de-DE" dirty="0" smtClean="0"/>
          </a:p>
          <a:p>
            <a:r>
              <a:rPr lang="de-DE" dirty="0" smtClean="0"/>
              <a:t>Models: </a:t>
            </a:r>
            <a:r>
              <a:rPr lang="de-DE" dirty="0" err="1" smtClean="0"/>
              <a:t>undirected</a:t>
            </a:r>
            <a:r>
              <a:rPr lang="de-DE" dirty="0" smtClean="0"/>
              <a:t>; </a:t>
            </a:r>
            <a:r>
              <a:rPr lang="de-DE" dirty="0" err="1" smtClean="0"/>
              <a:t>pairwise</a:t>
            </a:r>
            <a:r>
              <a:rPr lang="de-DE" dirty="0" smtClean="0"/>
              <a:t> </a:t>
            </a:r>
            <a:r>
              <a:rPr lang="de-DE" dirty="0" err="1" smtClean="0"/>
              <a:t>Markov</a:t>
            </a:r>
            <a:r>
              <a:rPr lang="de-DE" dirty="0" smtClean="0"/>
              <a:t> Random Fields / </a:t>
            </a:r>
            <a:r>
              <a:rPr lang="de-DE" dirty="0" err="1" smtClean="0"/>
              <a:t>regularized</a:t>
            </a:r>
            <a:r>
              <a:rPr lang="de-DE" dirty="0" smtClean="0"/>
              <a:t> partial 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; </a:t>
            </a:r>
            <a:r>
              <a:rPr lang="de-DE" dirty="0" err="1" smtClean="0"/>
              <a:t>conditional</a:t>
            </a:r>
            <a:r>
              <a:rPr lang="de-DE" dirty="0" smtClean="0"/>
              <a:t> </a:t>
            </a:r>
            <a:r>
              <a:rPr lang="de-DE" dirty="0" err="1" smtClean="0"/>
              <a:t>independence</a:t>
            </a:r>
            <a:r>
              <a:rPr lang="de-DE" dirty="0" smtClean="0"/>
              <a:t> </a:t>
            </a:r>
            <a:r>
              <a:rPr lang="de-DE" dirty="0" err="1" smtClean="0"/>
              <a:t>relations</a:t>
            </a:r>
            <a:endParaRPr lang="de-DE" dirty="0" smtClean="0"/>
          </a:p>
          <a:p>
            <a:pPr lvl="1"/>
            <a:r>
              <a:rPr lang="de-DE" dirty="0" smtClean="0"/>
              <a:t>Binary </a:t>
            </a:r>
            <a:r>
              <a:rPr lang="de-DE" dirty="0" err="1" smtClean="0"/>
              <a:t>data</a:t>
            </a:r>
            <a:r>
              <a:rPr lang="de-DE" dirty="0" smtClean="0"/>
              <a:t>: </a:t>
            </a:r>
            <a:r>
              <a:rPr lang="de-DE" dirty="0" err="1" smtClean="0"/>
              <a:t>Ising</a:t>
            </a:r>
            <a:r>
              <a:rPr lang="de-DE" dirty="0" smtClean="0"/>
              <a:t> Model</a:t>
            </a:r>
          </a:p>
          <a:p>
            <a:pPr lvl="1"/>
            <a:r>
              <a:rPr lang="de-DE" dirty="0" err="1" smtClean="0"/>
              <a:t>Gaussian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: </a:t>
            </a:r>
            <a:r>
              <a:rPr lang="de-DE" dirty="0" err="1" smtClean="0"/>
              <a:t>Gaussian</a:t>
            </a:r>
            <a:r>
              <a:rPr lang="de-DE" dirty="0" smtClean="0"/>
              <a:t> </a:t>
            </a:r>
            <a:r>
              <a:rPr lang="de-DE" dirty="0" err="1" smtClean="0"/>
              <a:t>Graphical</a:t>
            </a:r>
            <a:r>
              <a:rPr lang="de-DE" dirty="0" smtClean="0"/>
              <a:t> Model (GGM)</a:t>
            </a:r>
          </a:p>
          <a:p>
            <a:pPr lvl="1"/>
            <a:r>
              <a:rPr lang="de-DE" dirty="0" smtClean="0"/>
              <a:t>Mixed </a:t>
            </a:r>
            <a:r>
              <a:rPr lang="de-DE" dirty="0" err="1" smtClean="0"/>
              <a:t>data</a:t>
            </a:r>
            <a:r>
              <a:rPr lang="de-DE" dirty="0" smtClean="0"/>
              <a:t>: Mixed </a:t>
            </a:r>
            <a:r>
              <a:rPr lang="de-DE" dirty="0" err="1" smtClean="0"/>
              <a:t>Graphical</a:t>
            </a:r>
            <a:r>
              <a:rPr lang="de-DE" dirty="0" smtClean="0"/>
              <a:t> Model</a:t>
            </a:r>
          </a:p>
          <a:p>
            <a:r>
              <a:rPr lang="de-DE" dirty="0" err="1" smtClean="0"/>
              <a:t>Estimation</a:t>
            </a:r>
            <a:r>
              <a:rPr lang="de-DE" dirty="0" smtClean="0"/>
              <a:t>: R-</a:t>
            </a:r>
            <a:r>
              <a:rPr lang="de-DE" dirty="0" err="1" smtClean="0"/>
              <a:t>packages</a:t>
            </a:r>
            <a:r>
              <a:rPr lang="de-DE" dirty="0" smtClean="0"/>
              <a:t> </a:t>
            </a:r>
            <a:r>
              <a:rPr lang="de-DE" dirty="0" err="1" smtClean="0"/>
              <a:t>IsingFit</a:t>
            </a:r>
            <a:r>
              <a:rPr lang="de-DE" dirty="0" smtClean="0"/>
              <a:t>, </a:t>
            </a:r>
            <a:r>
              <a:rPr lang="de-DE" dirty="0" err="1" smtClean="0"/>
              <a:t>qgraph</a:t>
            </a:r>
            <a:r>
              <a:rPr lang="de-DE" dirty="0" smtClean="0"/>
              <a:t>, </a:t>
            </a:r>
            <a:r>
              <a:rPr lang="de-DE" dirty="0" err="1" smtClean="0"/>
              <a:t>mgm</a:t>
            </a:r>
            <a:r>
              <a:rPr lang="de-DE" dirty="0" smtClean="0"/>
              <a:t>, &amp; </a:t>
            </a:r>
            <a:r>
              <a:rPr lang="de-DE" dirty="0" err="1" smtClean="0"/>
              <a:t>bootnet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70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PTSD dataset, n=221, DSM-5 </a:t>
            </a:r>
            <a:r>
              <a:rPr lang="en-US" dirty="0" err="1" smtClean="0"/>
              <a:t>Sx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" y="1502980"/>
            <a:ext cx="9073388" cy="4536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885" y="6361668"/>
            <a:ext cx="6816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URL |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Reproducible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example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of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data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+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code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at http://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eiko-fried.com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/asawebinar2017/</a:t>
            </a:r>
          </a:p>
          <a:p>
            <a:endParaRPr lang="de-DE" sz="1400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/>
              <a:t>PMRFs require </a:t>
            </a:r>
            <a:r>
              <a:rPr lang="en-US" dirty="0"/>
              <a:t>a lot of </a:t>
            </a:r>
            <a:r>
              <a:rPr lang="en-US" dirty="0" smtClean="0"/>
              <a:t>data because many parameters are estimated </a:t>
            </a:r>
            <a:endParaRPr lang="en-US" dirty="0"/>
          </a:p>
          <a:p>
            <a:pPr fontAlgn="base"/>
            <a:r>
              <a:rPr lang="en-US" dirty="0" smtClean="0"/>
              <a:t>A </a:t>
            </a:r>
            <a:r>
              <a:rPr lang="en-US" dirty="0"/>
              <a:t>network with 20 nodes already has 190 edge parameters, a 50-node network has 1225 </a:t>
            </a:r>
            <a:r>
              <a:rPr lang="en-US" dirty="0" smtClean="0"/>
              <a:t>edge parameters </a:t>
            </a:r>
          </a:p>
          <a:p>
            <a:pPr lvl="1" fontAlgn="base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i="1" dirty="0" smtClean="0"/>
              <a:t>i </a:t>
            </a:r>
            <a:r>
              <a:rPr lang="de-DE" dirty="0" err="1" smtClean="0"/>
              <a:t>nodes</a:t>
            </a:r>
            <a:r>
              <a:rPr lang="de-DE" dirty="0" smtClean="0"/>
              <a:t>: (</a:t>
            </a:r>
            <a:r>
              <a:rPr lang="de-DE" i="1" dirty="0" smtClean="0"/>
              <a:t>i</a:t>
            </a:r>
            <a:r>
              <a:rPr lang="de-DE" dirty="0" smtClean="0"/>
              <a:t> * </a:t>
            </a:r>
            <a:r>
              <a:rPr lang="de-DE" i="1" dirty="0" smtClean="0"/>
              <a:t>i </a:t>
            </a:r>
            <a:r>
              <a:rPr lang="de-DE" dirty="0" smtClean="0"/>
              <a:t>- 1) / 2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weights</a:t>
            </a:r>
            <a:r>
              <a:rPr lang="de-DE" dirty="0" smtClean="0"/>
              <a:t> + </a:t>
            </a:r>
            <a:r>
              <a:rPr lang="de-DE" i="1" dirty="0" smtClean="0"/>
              <a:t>i </a:t>
            </a:r>
            <a:r>
              <a:rPr lang="de-DE" dirty="0" err="1" smtClean="0"/>
              <a:t>thresholds</a:t>
            </a:r>
            <a:endParaRPr lang="de-DE" i="1" dirty="0" smtClean="0"/>
          </a:p>
          <a:p>
            <a:pPr fontAlgn="base"/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obtain</a:t>
            </a:r>
            <a:endParaRPr lang="de-DE" dirty="0" smtClean="0"/>
          </a:p>
          <a:p>
            <a:pPr lvl="1" fontAlgn="base"/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interpretable</a:t>
            </a:r>
            <a:r>
              <a:rPr lang="de-DE" dirty="0" smtClean="0"/>
              <a:t> / parsimonious </a:t>
            </a:r>
            <a:r>
              <a:rPr lang="de-DE" dirty="0" err="1" smtClean="0"/>
              <a:t>network</a:t>
            </a:r>
            <a:endParaRPr lang="de-DE" dirty="0" smtClean="0"/>
          </a:p>
          <a:p>
            <a:pPr lvl="1" fontAlgn="base"/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likely</a:t>
            </a:r>
            <a:r>
              <a:rPr lang="de-DE" dirty="0" smtClean="0"/>
              <a:t> </a:t>
            </a:r>
            <a:r>
              <a:rPr lang="de-DE" dirty="0" err="1" smtClean="0"/>
              <a:t>reflects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true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generating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 smtClean="0"/>
          </a:p>
          <a:p>
            <a:pPr lvl="1" fontAlgn="base"/>
            <a:endParaRPr lang="de-DE" dirty="0" smtClean="0"/>
          </a:p>
          <a:p>
            <a:pPr fontAlgn="base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67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/>
              <a:t>How do we do that: via regularization. </a:t>
            </a:r>
          </a:p>
          <a:p>
            <a:pPr fontAlgn="base"/>
            <a:r>
              <a:rPr lang="en-US" dirty="0" smtClean="0"/>
              <a:t>Tutorial paper with explanations:</a:t>
            </a:r>
          </a:p>
          <a:p>
            <a:pPr lvl="1" fontAlgn="base"/>
            <a:r>
              <a:rPr lang="de-DE" dirty="0"/>
              <a:t>Tutorial on </a:t>
            </a:r>
            <a:r>
              <a:rPr lang="de-DE" dirty="0" err="1"/>
              <a:t>regularized</a:t>
            </a:r>
            <a:r>
              <a:rPr lang="de-DE" dirty="0"/>
              <a:t> partial </a:t>
            </a:r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 (</a:t>
            </a:r>
            <a:r>
              <a:rPr lang="de-DE" dirty="0" err="1"/>
              <a:t>accepted</a:t>
            </a:r>
            <a:r>
              <a:rPr lang="de-DE" dirty="0"/>
              <a:t> at </a:t>
            </a:r>
            <a:r>
              <a:rPr lang="de-DE" i="1" dirty="0"/>
              <a:t>Psychological </a:t>
            </a:r>
            <a:r>
              <a:rPr lang="de-DE" i="1" dirty="0" err="1"/>
              <a:t>Methods</a:t>
            </a:r>
            <a:r>
              <a:rPr lang="de-DE" dirty="0"/>
              <a:t>) </a:t>
            </a:r>
            <a:r>
              <a:rPr lang="de-DE" dirty="0">
                <a:hlinkClick r:id="rId3"/>
              </a:rPr>
              <a:t>https://arxiv.org/abs/1607.01367</a:t>
            </a:r>
            <a:endParaRPr lang="de-DE" dirty="0"/>
          </a:p>
          <a:p>
            <a:pPr lvl="1" fontAlgn="base"/>
            <a:endParaRPr lang="de-DE" dirty="0" smtClean="0"/>
          </a:p>
          <a:p>
            <a:pPr fontAlgn="base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23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/>
              <a:t>Solution: estimate networks with the lasso</a:t>
            </a:r>
            <a:endParaRPr lang="en-US" b="1" i="1" dirty="0"/>
          </a:p>
          <a:p>
            <a:pPr fontAlgn="base"/>
            <a:r>
              <a:rPr lang="de-DE" dirty="0" smtClean="0"/>
              <a:t>The </a:t>
            </a:r>
            <a:r>
              <a:rPr lang="de-DE" dirty="0" err="1" smtClean="0"/>
              <a:t>lasso</a:t>
            </a:r>
            <a:r>
              <a:rPr lang="de-DE" dirty="0" smtClean="0"/>
              <a:t> </a:t>
            </a:r>
            <a:r>
              <a:rPr lang="de-DE" dirty="0" err="1" smtClean="0"/>
              <a:t>shrinks</a:t>
            </a:r>
            <a:r>
              <a:rPr lang="de-DE" dirty="0" smtClean="0"/>
              <a:t> all </a:t>
            </a:r>
            <a:r>
              <a:rPr lang="de-DE" dirty="0" err="1" smtClean="0"/>
              <a:t>regression</a:t>
            </a:r>
            <a:r>
              <a:rPr lang="de-DE" dirty="0" smtClean="0"/>
              <a:t> </a:t>
            </a:r>
            <a:r>
              <a:rPr lang="de-DE" dirty="0" err="1" smtClean="0"/>
              <a:t>coefficients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ones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zero</a:t>
            </a:r>
            <a:r>
              <a:rPr lang="de-DE" dirty="0" smtClean="0"/>
              <a:t> (</a:t>
            </a:r>
            <a:r>
              <a:rPr lang="de-DE" dirty="0" err="1" smtClean="0"/>
              <a:t>drop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)</a:t>
            </a:r>
          </a:p>
          <a:p>
            <a:pPr lvl="1" fontAlgn="base"/>
            <a:r>
              <a:rPr lang="de-DE" dirty="0" err="1" smtClean="0"/>
              <a:t>Interpretability</a:t>
            </a:r>
            <a:r>
              <a:rPr lang="de-DE" dirty="0" smtClean="0"/>
              <a:t>: </a:t>
            </a:r>
            <a:r>
              <a:rPr lang="de-DE" dirty="0" err="1" smtClean="0"/>
              <a:t>only</a:t>
            </a:r>
            <a:r>
              <a:rPr lang="de-DE" dirty="0" smtClean="0"/>
              <a:t> relevant </a:t>
            </a:r>
            <a:r>
              <a:rPr lang="de-DE" dirty="0" err="1" smtClean="0"/>
              <a:t>edges</a:t>
            </a:r>
            <a:r>
              <a:rPr lang="de-DE" dirty="0" smtClean="0"/>
              <a:t> </a:t>
            </a:r>
            <a:r>
              <a:rPr lang="de-DE" dirty="0" err="1" smtClean="0"/>
              <a:t>retained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endParaRPr lang="de-DE" dirty="0" smtClean="0"/>
          </a:p>
          <a:p>
            <a:pPr lvl="1" fontAlgn="base"/>
            <a:r>
              <a:rPr lang="de-DE" dirty="0" err="1" smtClean="0"/>
              <a:t>Stability</a:t>
            </a:r>
            <a:r>
              <a:rPr lang="de-DE" dirty="0" smtClean="0"/>
              <a:t>/</a:t>
            </a:r>
            <a:r>
              <a:rPr lang="de-DE" dirty="0" err="1" smtClean="0"/>
              <a:t>replicability</a:t>
            </a:r>
            <a:r>
              <a:rPr lang="de-DE" dirty="0" smtClean="0"/>
              <a:t>: a</a:t>
            </a:r>
            <a:r>
              <a:rPr lang="en-US" dirty="0" smtClean="0"/>
              <a:t>voids </a:t>
            </a:r>
            <a:r>
              <a:rPr lang="en-US" dirty="0"/>
              <a:t>obtaining </a:t>
            </a:r>
            <a:r>
              <a:rPr lang="en-US" i="1" dirty="0"/>
              <a:t>spurious</a:t>
            </a:r>
            <a:r>
              <a:rPr lang="en-US" dirty="0"/>
              <a:t> edges only due to </a:t>
            </a:r>
            <a:r>
              <a:rPr lang="en-US" dirty="0" smtClean="0"/>
              <a:t>chance</a:t>
            </a:r>
          </a:p>
          <a:p>
            <a:pPr lvl="1" fontAlgn="base"/>
            <a:r>
              <a:rPr lang="en-US" dirty="0" smtClean="0"/>
              <a:t>We also have less parameters to estimate</a:t>
            </a:r>
          </a:p>
          <a:p>
            <a:pPr fontAlgn="base"/>
            <a:r>
              <a:rPr lang="en-US" dirty="0"/>
              <a:t>Regularization returns a sparse network: few edges are used to explain the covariation structure in the </a:t>
            </a:r>
            <a:r>
              <a:rPr lang="en-US" dirty="0" smtClean="0"/>
              <a:t>data (parsimony)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47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Social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Chapter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2885" y="6361668"/>
            <a:ext cx="761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Most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examples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from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https://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github.com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briatte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awesome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-network-analysis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</a:t>
            </a:r>
            <a:r>
              <a:rPr lang="de-DE" dirty="0" err="1" smtClean="0"/>
              <a:t>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eLasso</a:t>
            </a:r>
            <a:r>
              <a:rPr lang="de-DE" dirty="0" smtClean="0"/>
              <a:t> (</a:t>
            </a:r>
            <a:r>
              <a:rPr lang="de-DE" dirty="0" err="1" smtClean="0"/>
              <a:t>Ising</a:t>
            </a:r>
            <a:r>
              <a:rPr lang="de-DE" dirty="0" smtClean="0"/>
              <a:t> Model)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glasso</a:t>
            </a:r>
            <a:r>
              <a:rPr lang="de-DE" dirty="0" smtClean="0"/>
              <a:t> (GGM)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selects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optimal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tuning</a:t>
            </a:r>
            <a:r>
              <a:rPr lang="de-DE" b="1" dirty="0" smtClean="0"/>
              <a:t> </a:t>
            </a:r>
            <a:r>
              <a:rPr lang="de-DE" b="1" dirty="0" err="1" smtClean="0"/>
              <a:t>parameter</a:t>
            </a:r>
            <a:r>
              <a:rPr lang="de-DE" b="1" dirty="0" smtClean="0"/>
              <a:t> </a:t>
            </a:r>
            <a:r>
              <a:rPr lang="el-GR" b="1" dirty="0" smtClean="0"/>
              <a:t>λ</a:t>
            </a:r>
            <a:r>
              <a:rPr lang="de-DE" b="1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minimizing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Extended </a:t>
            </a:r>
            <a:r>
              <a:rPr lang="de-DE" dirty="0" err="1" smtClean="0"/>
              <a:t>Bayesian</a:t>
            </a:r>
            <a:r>
              <a:rPr lang="de-DE" dirty="0" smtClean="0"/>
              <a:t> Information </a:t>
            </a:r>
            <a:r>
              <a:rPr lang="de-DE" dirty="0" err="1" smtClean="0"/>
              <a:t>Criterion</a:t>
            </a:r>
            <a:r>
              <a:rPr lang="de-DE" dirty="0" smtClean="0"/>
              <a:t> (EBIC)</a:t>
            </a:r>
          </a:p>
          <a:p>
            <a:pPr lvl="1" fontAlgn="base"/>
            <a:r>
              <a:rPr lang="de-DE" dirty="0" smtClean="0"/>
              <a:t>100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estimated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lowest</a:t>
            </a:r>
            <a:r>
              <a:rPr lang="de-DE" dirty="0" smtClean="0"/>
              <a:t> EBIC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picked</a:t>
            </a:r>
            <a:endParaRPr lang="de-DE" dirty="0" smtClean="0"/>
          </a:p>
          <a:p>
            <a:r>
              <a:rPr lang="de-DE" dirty="0" smtClean="0"/>
              <a:t>The EBIC </a:t>
            </a:r>
            <a:r>
              <a:rPr lang="de-DE" b="1" dirty="0" err="1" smtClean="0"/>
              <a:t>hyperparameter</a:t>
            </a:r>
            <a:r>
              <a:rPr lang="de-DE" b="1" dirty="0" smtClean="0"/>
              <a:t> </a:t>
            </a:r>
            <a:r>
              <a:rPr lang="el-GR" b="1" dirty="0" smtClean="0"/>
              <a:t>γ</a:t>
            </a:r>
            <a:r>
              <a:rPr lang="de-DE" dirty="0" smtClean="0"/>
              <a:t> </a:t>
            </a:r>
            <a:r>
              <a:rPr lang="de-DE" dirty="0" err="1" smtClean="0"/>
              <a:t>decides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edges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recover</a:t>
            </a:r>
            <a:r>
              <a:rPr lang="de-DE" dirty="0" smtClean="0"/>
              <a:t>. Setting </a:t>
            </a:r>
            <a:r>
              <a:rPr lang="el-GR" dirty="0"/>
              <a:t>γ </a:t>
            </a:r>
            <a:r>
              <a:rPr lang="de-DE" dirty="0" err="1" smtClean="0"/>
              <a:t>to</a:t>
            </a:r>
            <a:r>
              <a:rPr lang="de-DE" dirty="0" smtClean="0"/>
              <a:t> 0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BIC (non-</a:t>
            </a:r>
            <a:r>
              <a:rPr lang="de-DE" dirty="0" err="1" smtClean="0"/>
              <a:t>conservative</a:t>
            </a:r>
            <a:r>
              <a:rPr lang="de-DE" dirty="0" smtClean="0"/>
              <a:t>, erring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discovery</a:t>
            </a:r>
            <a:r>
              <a:rPr lang="de-DE" dirty="0" smtClean="0"/>
              <a:t>);</a:t>
            </a:r>
            <a:br>
              <a:rPr lang="de-DE" dirty="0" smtClean="0"/>
            </a:b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de-DE" dirty="0" err="1" smtClean="0"/>
              <a:t>defaults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erring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caution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0.25 (</a:t>
            </a:r>
            <a:r>
              <a:rPr lang="de-DE" dirty="0" err="1" smtClean="0"/>
              <a:t>Ising</a:t>
            </a:r>
            <a:r>
              <a:rPr lang="de-DE" dirty="0" smtClean="0"/>
              <a:t> Model) </a:t>
            </a:r>
            <a:r>
              <a:rPr lang="de-DE" dirty="0" err="1" smtClean="0"/>
              <a:t>and</a:t>
            </a:r>
            <a:r>
              <a:rPr lang="de-DE" dirty="0" smtClean="0"/>
              <a:t> 0.5 (GGM)</a:t>
            </a:r>
          </a:p>
          <a:p>
            <a:pPr fontAlgn="base"/>
            <a:endParaRPr lang="de-DE" dirty="0" smtClean="0"/>
          </a:p>
          <a:p>
            <a:pPr fontAlgn="base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4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True network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1" descr="C:\Users\u0097060\Dropbox\DB Shared Folders\2016 sacha eiko regularization\Figures\Fig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244" y="2156141"/>
            <a:ext cx="3553067" cy="35530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2885" y="6361668"/>
            <a:ext cx="3241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URL | 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https://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arxiv.org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abs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/1607.01367</a:t>
            </a:r>
          </a:p>
        </p:txBody>
      </p:sp>
    </p:spTree>
    <p:extLst>
      <p:ext uri="{BB962C8B-B14F-4D97-AF65-F5344CB8AC3E}">
        <p14:creationId xmlns:p14="http://schemas.microsoft.com/office/powerpoint/2010/main" val="1966578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Automatically calculate 100 networks (by varying </a:t>
            </a:r>
            <a:r>
              <a:rPr lang="el-GR" dirty="0" smtClean="0"/>
              <a:t>λ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2" descr="C:\Users\u0097060\Dropbox\DB Shared Folders\2016 sacha eiko regularization\Figures\Fig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" y="2341362"/>
            <a:ext cx="9091522" cy="39893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2885" y="6361668"/>
            <a:ext cx="3241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URL | 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https://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arxiv.org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abs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/1607.01367</a:t>
            </a:r>
          </a:p>
        </p:txBody>
      </p:sp>
    </p:spTree>
    <p:extLst>
      <p:ext uri="{BB962C8B-B14F-4D97-AF65-F5344CB8AC3E}">
        <p14:creationId xmlns:p14="http://schemas.microsoft.com/office/powerpoint/2010/main" val="363467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Pick best model via EBIC, depending on setting for </a:t>
            </a:r>
            <a:r>
              <a:rPr lang="el-GR" dirty="0"/>
              <a:t>γ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2" descr="C:\Users\u0097060\Dropbox\DB Shared Folders\2016 sacha eiko regularization\Figures\Fig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" y="2341362"/>
            <a:ext cx="9091522" cy="39893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2885" y="6361668"/>
            <a:ext cx="3241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URL | 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https://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arxiv.org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abs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/1607.01367</a:t>
            </a:r>
          </a:p>
        </p:txBody>
      </p:sp>
    </p:spTree>
    <p:extLst>
      <p:ext uri="{BB962C8B-B14F-4D97-AF65-F5344CB8AC3E}">
        <p14:creationId xmlns:p14="http://schemas.microsoft.com/office/powerpoint/2010/main" val="90998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2" y="2239617"/>
            <a:ext cx="9155564" cy="3247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04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" y="997843"/>
            <a:ext cx="8922804" cy="489108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6816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URL |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Reproducible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example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of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data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+ 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code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at http://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eiko-fried.com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/asawebinar2017/</a:t>
            </a:r>
          </a:p>
          <a:p>
            <a:endParaRPr lang="de-DE" sz="1400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48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1090" y="1215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3" y="76615"/>
            <a:ext cx="7874530" cy="61746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182" y="6395514"/>
            <a:ext cx="5262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Paper accepted at Clinical Psychological Science |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nb-NO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://</a:t>
            </a:r>
            <a:r>
              <a:rPr lang="nb-NO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osf.io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/2t7qp/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6" y="1261"/>
            <a:ext cx="8746032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91733" y="372534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01332" y="414867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919133" y="372534"/>
            <a:ext cx="888999" cy="321733"/>
            <a:chOff x="4919133" y="372534"/>
            <a:chExt cx="888999" cy="321733"/>
          </a:xfrm>
        </p:grpSpPr>
        <p:sp>
          <p:nvSpPr>
            <p:cNvPr id="7" name="Oval 6"/>
            <p:cNvSpPr/>
            <p:nvPr/>
          </p:nvSpPr>
          <p:spPr>
            <a:xfrm>
              <a:off x="4919133" y="3725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528732" y="414867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5907" y="3865034"/>
            <a:ext cx="888999" cy="321733"/>
            <a:chOff x="4919133" y="372534"/>
            <a:chExt cx="888999" cy="321733"/>
          </a:xfrm>
        </p:grpSpPr>
        <p:sp>
          <p:nvSpPr>
            <p:cNvPr id="10" name="Oval 9"/>
            <p:cNvSpPr/>
            <p:nvPr/>
          </p:nvSpPr>
          <p:spPr>
            <a:xfrm>
              <a:off x="4919133" y="3725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528732" y="414867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91733" y="3865034"/>
            <a:ext cx="888999" cy="321733"/>
            <a:chOff x="4919133" y="372534"/>
            <a:chExt cx="888999" cy="321733"/>
          </a:xfrm>
        </p:grpSpPr>
        <p:sp>
          <p:nvSpPr>
            <p:cNvPr id="13" name="Oval 12"/>
            <p:cNvSpPr/>
            <p:nvPr/>
          </p:nvSpPr>
          <p:spPr>
            <a:xfrm>
              <a:off x="4919133" y="3725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528732" y="414867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901692" y="618672"/>
            <a:ext cx="2154625" cy="15119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12578" y="2240644"/>
            <a:ext cx="2154625" cy="15119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70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6" y="1261"/>
            <a:ext cx="8746032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8494" y="2582334"/>
            <a:ext cx="647700" cy="635000"/>
            <a:chOff x="1058333" y="2582334"/>
            <a:chExt cx="647700" cy="635000"/>
          </a:xfrm>
        </p:grpSpPr>
        <p:sp>
          <p:nvSpPr>
            <p:cNvPr id="2" name="Oval 1"/>
            <p:cNvSpPr/>
            <p:nvPr/>
          </p:nvSpPr>
          <p:spPr>
            <a:xfrm>
              <a:off x="1058333" y="25823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426633" y="29379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68494" y="6086475"/>
            <a:ext cx="647700" cy="635000"/>
            <a:chOff x="1058333" y="2582334"/>
            <a:chExt cx="647700" cy="635000"/>
          </a:xfrm>
        </p:grpSpPr>
        <p:sp>
          <p:nvSpPr>
            <p:cNvPr id="17" name="Oval 16"/>
            <p:cNvSpPr/>
            <p:nvPr/>
          </p:nvSpPr>
          <p:spPr>
            <a:xfrm>
              <a:off x="1058333" y="25823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26633" y="29379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97552" y="6083088"/>
            <a:ext cx="647700" cy="635000"/>
            <a:chOff x="1058333" y="2582334"/>
            <a:chExt cx="647700" cy="635000"/>
          </a:xfrm>
        </p:grpSpPr>
        <p:sp>
          <p:nvSpPr>
            <p:cNvPr id="24" name="Oval 23"/>
            <p:cNvSpPr/>
            <p:nvPr/>
          </p:nvSpPr>
          <p:spPr>
            <a:xfrm>
              <a:off x="1058333" y="25823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426633" y="29379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04325" y="2584873"/>
            <a:ext cx="647700" cy="635000"/>
            <a:chOff x="1058333" y="2582334"/>
            <a:chExt cx="647700" cy="635000"/>
          </a:xfrm>
        </p:grpSpPr>
        <p:sp>
          <p:nvSpPr>
            <p:cNvPr id="27" name="Oval 26"/>
            <p:cNvSpPr/>
            <p:nvPr/>
          </p:nvSpPr>
          <p:spPr>
            <a:xfrm>
              <a:off x="1058333" y="25823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426633" y="29379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6901692" y="1914071"/>
            <a:ext cx="2154625" cy="15119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901692" y="1750785"/>
            <a:ext cx="2154625" cy="15119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6" y="1261"/>
            <a:ext cx="8746032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85204" y="677334"/>
            <a:ext cx="568148" cy="838200"/>
            <a:chOff x="5785204" y="677334"/>
            <a:chExt cx="568148" cy="838200"/>
          </a:xfrm>
        </p:grpSpPr>
        <p:sp>
          <p:nvSpPr>
            <p:cNvPr id="27" name="Oval 26"/>
            <p:cNvSpPr/>
            <p:nvPr/>
          </p:nvSpPr>
          <p:spPr>
            <a:xfrm>
              <a:off x="6073952" y="6773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785204" y="12361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6073952" y="4180985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785204" y="4728634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737239" y="4180985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451878" y="4728634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2451878" y="680721"/>
            <a:ext cx="568148" cy="838200"/>
            <a:chOff x="5785204" y="677334"/>
            <a:chExt cx="568148" cy="838200"/>
          </a:xfrm>
        </p:grpSpPr>
        <p:sp>
          <p:nvSpPr>
            <p:cNvPr id="33" name="Oval 32"/>
            <p:cNvSpPr/>
            <p:nvPr/>
          </p:nvSpPr>
          <p:spPr>
            <a:xfrm>
              <a:off x="6073952" y="6773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785204" y="1236134"/>
              <a:ext cx="279400" cy="2794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901692" y="455386"/>
            <a:ext cx="2154625" cy="15119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01692" y="956734"/>
            <a:ext cx="2154625" cy="15119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7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6" y="666750"/>
            <a:ext cx="7137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6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6" y="1261"/>
            <a:ext cx="8746032" cy="68580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846513" y="6331330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22616" y="6331333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19113" y="2828322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46211" y="2828321"/>
            <a:ext cx="279400" cy="27940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01692" y="1435099"/>
            <a:ext cx="2154625" cy="15119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00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" y="350121"/>
            <a:ext cx="9009344" cy="60062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25" y="40988"/>
            <a:ext cx="383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Correlations: 0.63 to 0.75, </a:t>
            </a:r>
            <a:r>
              <a:rPr lang="en-US" dirty="0" smtClean="0">
                <a:solidFill>
                  <a:schemeClr val="accent2"/>
                </a:solidFill>
              </a:rPr>
              <a:t>mean = 0.72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50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4" y="956099"/>
            <a:ext cx="9206208" cy="52963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078"/>
            <a:ext cx="8229600" cy="1143000"/>
          </a:xfrm>
        </p:spPr>
        <p:txBody>
          <a:bodyPr/>
          <a:lstStyle/>
          <a:p>
            <a:r>
              <a:rPr lang="en-US" dirty="0" smtClean="0"/>
              <a:t>Big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1090" y="1215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182" y="6395514"/>
            <a:ext cx="2589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DATA |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R, 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library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("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psych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"), data("</a:t>
            </a:r>
            <a:r>
              <a:rPr lang="nb-NO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bfi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")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Chapter </a:t>
            </a:r>
            <a:r>
              <a:rPr lang="de-DE" dirty="0" smtClean="0"/>
              <a:t>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4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Time-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Data: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1 </a:t>
            </a:r>
            <a:r>
              <a:rPr lang="de-DE" dirty="0" err="1" smtClean="0"/>
              <a:t>and</a:t>
            </a:r>
            <a:r>
              <a:rPr lang="de-DE" dirty="0" smtClean="0"/>
              <a:t> 50 </a:t>
            </a:r>
            <a:r>
              <a:rPr lang="de-DE" dirty="0" err="1" smtClean="0"/>
              <a:t>people</a:t>
            </a:r>
            <a:r>
              <a:rPr lang="de-DE" dirty="0" smtClean="0"/>
              <a:t>, 3-20 </a:t>
            </a:r>
            <a:r>
              <a:rPr lang="de-DE" dirty="0" err="1" smtClean="0"/>
              <a:t>symptom</a:t>
            </a:r>
            <a:r>
              <a:rPr lang="de-DE" dirty="0" smtClean="0"/>
              <a:t> variables</a:t>
            </a:r>
          </a:p>
          <a:p>
            <a:r>
              <a:rPr lang="de-DE" dirty="0" smtClean="0"/>
              <a:t>Models: </a:t>
            </a:r>
            <a:r>
              <a:rPr lang="de-DE" dirty="0" err="1" smtClean="0"/>
              <a:t>directed</a:t>
            </a:r>
            <a:r>
              <a:rPr lang="de-DE" dirty="0" smtClean="0"/>
              <a:t>; </a:t>
            </a:r>
            <a:r>
              <a:rPr lang="de-DE" dirty="0" err="1" smtClean="0"/>
              <a:t>vector</a:t>
            </a:r>
            <a:r>
              <a:rPr lang="de-DE" dirty="0" smtClean="0"/>
              <a:t> autoregressive </a:t>
            </a:r>
            <a:r>
              <a:rPr lang="de-DE" dirty="0" err="1" smtClean="0"/>
              <a:t>model</a:t>
            </a:r>
            <a:r>
              <a:rPr lang="de-DE" dirty="0" smtClean="0"/>
              <a:t> (</a:t>
            </a:r>
            <a:r>
              <a:rPr lang="de-DE" dirty="0" err="1" smtClean="0"/>
              <a:t>multilevel</a:t>
            </a:r>
            <a:r>
              <a:rPr lang="de-DE" dirty="0" smtClean="0"/>
              <a:t>, time-</a:t>
            </a:r>
            <a:r>
              <a:rPr lang="de-DE" dirty="0" err="1" smtClean="0"/>
              <a:t>varying</a:t>
            </a:r>
            <a:r>
              <a:rPr lang="de-DE" dirty="0" smtClean="0"/>
              <a:t>,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meausurement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) </a:t>
            </a:r>
          </a:p>
          <a:p>
            <a:r>
              <a:rPr lang="de-DE" dirty="0" err="1" smtClean="0"/>
              <a:t>Estimation</a:t>
            </a:r>
            <a:r>
              <a:rPr lang="de-DE" dirty="0" smtClean="0"/>
              <a:t>: </a:t>
            </a:r>
          </a:p>
          <a:p>
            <a:pPr lvl="1"/>
            <a:r>
              <a:rPr lang="de-DE" dirty="0" smtClean="0"/>
              <a:t>R-</a:t>
            </a:r>
            <a:r>
              <a:rPr lang="de-DE" dirty="0" err="1" smtClean="0"/>
              <a:t>packages</a:t>
            </a:r>
            <a:r>
              <a:rPr lang="de-DE" dirty="0" smtClean="0"/>
              <a:t> </a:t>
            </a:r>
            <a:r>
              <a:rPr lang="de-DE" i="1" dirty="0" err="1" smtClean="0"/>
              <a:t>graphicalVAR</a:t>
            </a:r>
            <a:r>
              <a:rPr lang="de-DE" dirty="0" smtClean="0"/>
              <a:t> (</a:t>
            </a:r>
            <a:r>
              <a:rPr lang="de-DE" dirty="0" err="1" smtClean="0"/>
              <a:t>n</a:t>
            </a:r>
            <a:r>
              <a:rPr lang="de-DE" dirty="0" smtClean="0"/>
              <a:t>=1) &amp; </a:t>
            </a:r>
            <a:r>
              <a:rPr lang="de-DE" i="1" dirty="0" err="1" smtClean="0"/>
              <a:t>mlVAR</a:t>
            </a:r>
            <a:r>
              <a:rPr lang="de-DE" i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n</a:t>
            </a:r>
            <a:r>
              <a:rPr lang="de-DE" dirty="0" smtClean="0"/>
              <a:t>&gt;1)</a:t>
            </a:r>
          </a:p>
          <a:p>
            <a:pPr lvl="1"/>
            <a:r>
              <a:rPr lang="de-DE" dirty="0" err="1" smtClean="0"/>
              <a:t>Mplus</a:t>
            </a:r>
            <a:r>
              <a:rPr lang="de-DE" dirty="0" smtClean="0"/>
              <a:t>: DSEM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92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" y="3355813"/>
            <a:ext cx="6471424" cy="3316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28125" y="73643"/>
            <a:ext cx="2603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Preprint:</a:t>
            </a:r>
            <a:endParaRPr lang="nb-NO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nb-NO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://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arxiv.org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pdf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/1609.04156.pdf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" y="61379"/>
            <a:ext cx="6496499" cy="3294434"/>
          </a:xfrm>
        </p:spPr>
      </p:pic>
    </p:spTree>
    <p:extLst>
      <p:ext uri="{BB962C8B-B14F-4D97-AF65-F5344CB8AC3E}">
        <p14:creationId xmlns:p14="http://schemas.microsoft.com/office/powerpoint/2010/main" val="338245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9" y="1779289"/>
            <a:ext cx="5896326" cy="29812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4" y="5321710"/>
            <a:ext cx="1900990" cy="97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182" y="6395514"/>
            <a:ext cx="3310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Preprint |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://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arxiv.org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pdf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/1609.04156.pdf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442" y="4952378"/>
            <a:ext cx="281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6: self-conscious</a:t>
            </a:r>
          </a:p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8: energetic; 17: exercise </a:t>
            </a:r>
          </a:p>
          <a:p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9: frustrated; 16: angry</a:t>
            </a:r>
          </a:p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12: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adventurous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11" y="1779086"/>
            <a:ext cx="2957234" cy="29735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21573" y="1800106"/>
            <a:ext cx="2910028" cy="298149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422" y="1800106"/>
            <a:ext cx="3023641" cy="298149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42111" y="1800106"/>
            <a:ext cx="2986298" cy="298149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90040" y="1702676"/>
            <a:ext cx="63063" cy="3078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1500" y="1702676"/>
            <a:ext cx="63063" cy="3078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54834" y="1702676"/>
            <a:ext cx="63063" cy="3078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7239" y="1702676"/>
            <a:ext cx="63063" cy="3078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4544032" y="-2764446"/>
            <a:ext cx="132846" cy="9067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4523013" y="155483"/>
            <a:ext cx="132846" cy="9067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22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Time-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</a:t>
            </a:r>
            <a:r>
              <a:rPr lang="de-DE" dirty="0" err="1" smtClean="0"/>
              <a:t>n</a:t>
            </a:r>
            <a:r>
              <a:rPr lang="de-DE" dirty="0" smtClean="0"/>
              <a:t>&gt;1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28748"/>
            <a:ext cx="8229600" cy="447199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Laura </a:t>
            </a:r>
            <a:r>
              <a:rPr lang="de-DE" dirty="0" err="1"/>
              <a:t>Bringmann</a:t>
            </a:r>
            <a:r>
              <a:rPr lang="de-DE" dirty="0"/>
              <a:t>, Sacha </a:t>
            </a:r>
            <a:r>
              <a:rPr lang="de-DE" dirty="0" err="1"/>
              <a:t>Epskamp</a:t>
            </a:r>
            <a:r>
              <a:rPr lang="de-DE" dirty="0"/>
              <a:t>, Kirsten </a:t>
            </a:r>
            <a:r>
              <a:rPr lang="de-DE" dirty="0" err="1"/>
              <a:t>Bulteel</a:t>
            </a:r>
            <a:r>
              <a:rPr lang="de-DE" dirty="0"/>
              <a:t>, </a:t>
            </a:r>
            <a:r>
              <a:rPr lang="de-DE" dirty="0" err="1"/>
              <a:t>Noémi</a:t>
            </a:r>
            <a:r>
              <a:rPr lang="de-DE" dirty="0"/>
              <a:t> </a:t>
            </a:r>
            <a:r>
              <a:rPr lang="de-DE" dirty="0" err="1" smtClean="0"/>
              <a:t>Schuurman</a:t>
            </a:r>
            <a:r>
              <a:rPr lang="de-DE" dirty="0" smtClean="0"/>
              <a:t>, Ellen </a:t>
            </a:r>
            <a:r>
              <a:rPr lang="de-DE" dirty="0" err="1" smtClean="0"/>
              <a:t>Hamaker</a:t>
            </a:r>
            <a:r>
              <a:rPr lang="de-DE" dirty="0" smtClean="0"/>
              <a:t>, Aaron Fisher, </a:t>
            </a:r>
            <a:r>
              <a:rPr lang="de-DE" dirty="0" err="1" smtClean="0"/>
              <a:t>Marieke</a:t>
            </a:r>
            <a:r>
              <a:rPr lang="de-DE" dirty="0" smtClean="0"/>
              <a:t> Wichers ...</a:t>
            </a:r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Asleep</a:t>
            </a:r>
            <a:r>
              <a:rPr lang="de-DE" dirty="0" smtClean="0"/>
              <a:t>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Asleep</a:t>
            </a:r>
            <a:r>
              <a:rPr lang="de-DE" dirty="0" smtClean="0"/>
              <a:t>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2" y="1410059"/>
            <a:ext cx="4219576" cy="50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0"/>
            <a:ext cx="6743700" cy="3086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51" y="2786742"/>
            <a:ext cx="5169398" cy="40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36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Chapter </a:t>
            </a:r>
            <a:r>
              <a:rPr lang="de-DE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84" y="2011896"/>
            <a:ext cx="3750198" cy="3750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2" y="1887467"/>
            <a:ext cx="3999053" cy="3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psychopathology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757366"/>
            <a:ext cx="83439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182" y="6395514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DOI |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 </a:t>
            </a: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10.1002/wps.20375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757366"/>
            <a:ext cx="83439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182" y="6395514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DOI |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 </a:t>
            </a:r>
            <a:r>
              <a:rPr lang="pl-P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10.1002/wps.20375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Substance</a:t>
            </a:r>
            <a:r>
              <a:rPr lang="de-DE" dirty="0"/>
              <a:t> </a:t>
            </a:r>
            <a:r>
              <a:rPr lang="de-DE" dirty="0" err="1"/>
              <a:t>abuse</a:t>
            </a:r>
            <a:r>
              <a:rPr lang="de-DE" dirty="0"/>
              <a:t> </a:t>
            </a:r>
            <a:r>
              <a:rPr lang="de-DE" dirty="0" err="1"/>
              <a:t>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2" y="1367027"/>
            <a:ext cx="8553915" cy="85539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896" y="6170779"/>
            <a:ext cx="803262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885" y="6361668"/>
            <a:ext cx="6538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DOI 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| 10.1016/j.drugalcdep.2016.02.005; D2—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withdrawal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, D5—</a:t>
            </a:r>
            <a:r>
              <a:rPr lang="de-DE" sz="1400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monopolizes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time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Substance</a:t>
            </a:r>
            <a:r>
              <a:rPr lang="de-DE" dirty="0"/>
              <a:t> </a:t>
            </a:r>
            <a:r>
              <a:rPr lang="de-DE" dirty="0" err="1"/>
              <a:t>abuse</a:t>
            </a:r>
            <a:r>
              <a:rPr lang="de-DE" dirty="0"/>
              <a:t> </a:t>
            </a:r>
            <a:r>
              <a:rPr lang="de-DE" dirty="0" err="1"/>
              <a:t>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2885" y="6361668"/>
            <a:ext cx="3353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DOI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| 10.1016/j.drugalcdep.2016.02.005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26" y="1371600"/>
            <a:ext cx="4741148" cy="47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Bereavement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DOI 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|</a:t>
            </a:r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10.1037/abn0000028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16" y="1304758"/>
            <a:ext cx="5232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54" y="1132303"/>
            <a:ext cx="5589172" cy="5589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Comorbidity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885" y="6361668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URL </a:t>
            </a:r>
            <a:r>
              <a:rPr lang="de-DE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| https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://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osf.io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/6n8cg/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90" y="1059934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661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URL |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h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ttp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wp.me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/p801LW-4c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2239" y="1547705"/>
            <a:ext cx="206819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6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8" y="-456286"/>
            <a:ext cx="8440902" cy="6819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08797" y="-697381"/>
            <a:ext cx="920590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Common </a:t>
            </a:r>
            <a:r>
              <a:rPr lang="en-US" sz="2400" dirty="0"/>
              <a:t>causes </a:t>
            </a:r>
            <a:r>
              <a:rPr lang="en-US" sz="2400" dirty="0" smtClean="0"/>
              <a:t>for some sets of symptoms? </a:t>
            </a: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/>
              <a:t>Trauma </a:t>
            </a:r>
            <a:r>
              <a:rPr lang="is-IS" dirty="0"/>
              <a:t>→</a:t>
            </a:r>
            <a:r>
              <a:rPr lang="en-US" dirty="0" smtClean="0"/>
              <a:t> PTSD </a:t>
            </a:r>
            <a:r>
              <a:rPr lang="en-US" dirty="0"/>
              <a:t>symptoms</a:t>
            </a:r>
          </a:p>
          <a:p>
            <a:pPr lvl="1"/>
            <a:r>
              <a:rPr lang="en-US" dirty="0" smtClean="0"/>
              <a:t>Particular </a:t>
            </a:r>
            <a:r>
              <a:rPr lang="en-US" dirty="0"/>
              <a:t>life events </a:t>
            </a:r>
            <a:r>
              <a:rPr lang="en-US" dirty="0" smtClean="0"/>
              <a:t>→ particular </a:t>
            </a:r>
            <a:r>
              <a:rPr lang="en-US" dirty="0"/>
              <a:t>depression </a:t>
            </a:r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25911" y="3683466"/>
            <a:ext cx="3660889" cy="2625259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182" y="6395514"/>
            <a:ext cx="2945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DOI |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 </a:t>
            </a:r>
            <a:r>
              <a:rPr lang="is-IS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10.1177/1745691617705892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43" y="261257"/>
            <a:ext cx="6412268" cy="6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8" y="-456286"/>
            <a:ext cx="8440902" cy="6819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08797" y="-697381"/>
            <a:ext cx="9205904" cy="4287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Common </a:t>
            </a:r>
            <a:r>
              <a:rPr lang="en-US" sz="2400" dirty="0"/>
              <a:t>causes for some </a:t>
            </a:r>
            <a:r>
              <a:rPr lang="en-US" sz="2400" dirty="0" smtClean="0"/>
              <a:t>sets of symptoms?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Trauma </a:t>
            </a:r>
            <a:r>
              <a:rPr lang="is-IS" dirty="0" smtClean="0"/>
              <a:t>→</a:t>
            </a:r>
            <a:r>
              <a:rPr lang="en-US" dirty="0" smtClean="0"/>
              <a:t> PTSD symptoms</a:t>
            </a:r>
          </a:p>
          <a:p>
            <a:pPr lvl="1"/>
            <a:r>
              <a:rPr lang="en-US" dirty="0" smtClean="0"/>
              <a:t>Particular </a:t>
            </a:r>
            <a:r>
              <a:rPr lang="en-US" dirty="0"/>
              <a:t>life events </a:t>
            </a:r>
            <a:r>
              <a:rPr lang="en-US" dirty="0" smtClean="0"/>
              <a:t>→ particular </a:t>
            </a:r>
            <a:r>
              <a:rPr lang="en-US" dirty="0"/>
              <a:t>depression </a:t>
            </a:r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3182" y="6395514"/>
            <a:ext cx="2945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DOI |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 </a:t>
            </a:r>
            <a:r>
              <a:rPr lang="is-IS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10.1177/1745691617705892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5" y="2796976"/>
            <a:ext cx="7796464" cy="360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variables to include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Some questionnaire seem to measure the same variable multiple times</a:t>
            </a: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CES-D: ‘sad mood’, ‘depressed mood’, ‘feeling blue’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182" y="6395514"/>
            <a:ext cx="2945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DOI |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 </a:t>
            </a:r>
            <a:r>
              <a:rPr lang="is-IS" sz="1400" dirty="0">
                <a:solidFill>
                  <a:schemeClr val="bg1">
                    <a:lumMod val="6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10.1177/1745691617705892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Materials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Chapter </a:t>
            </a:r>
            <a:r>
              <a:rPr lang="de-DE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tutorials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eiko-fried.com/asawebinar2017</a:t>
            </a:r>
            <a:endParaRPr lang="en-US" sz="2400" dirty="0" smtClean="0"/>
          </a:p>
          <a:p>
            <a:pPr marL="342900" lvl="1" indent="-342900">
              <a:buFont typeface="Arial"/>
              <a:buChar char="•"/>
            </a:pPr>
            <a:r>
              <a:rPr lang="de-DE" sz="2400" dirty="0" smtClean="0"/>
              <a:t>Tutorial on </a:t>
            </a:r>
            <a:r>
              <a:rPr lang="de-DE" sz="2400" dirty="0" err="1" smtClean="0"/>
              <a:t>regularized</a:t>
            </a:r>
            <a:r>
              <a:rPr lang="de-DE" sz="2400" dirty="0" smtClean="0"/>
              <a:t> partial </a:t>
            </a:r>
            <a:r>
              <a:rPr lang="de-DE" sz="2400" dirty="0" err="1" smtClean="0"/>
              <a:t>correlation</a:t>
            </a:r>
            <a:r>
              <a:rPr lang="de-DE" sz="2400" dirty="0" smtClean="0"/>
              <a:t> </a:t>
            </a:r>
            <a:r>
              <a:rPr lang="de-DE" sz="2400" dirty="0" err="1" smtClean="0"/>
              <a:t>networks</a:t>
            </a:r>
            <a:r>
              <a:rPr lang="de-DE" sz="2400" dirty="0" smtClean="0"/>
              <a:t> (</a:t>
            </a:r>
            <a:r>
              <a:rPr lang="de-DE" sz="2400" dirty="0" err="1" smtClean="0"/>
              <a:t>accepted</a:t>
            </a:r>
            <a:r>
              <a:rPr lang="de-DE" sz="2400" dirty="0" smtClean="0"/>
              <a:t> at </a:t>
            </a:r>
            <a:r>
              <a:rPr lang="de-DE" sz="2400" i="1" dirty="0" smtClean="0"/>
              <a:t>Psychological </a:t>
            </a:r>
            <a:r>
              <a:rPr lang="de-DE" sz="2400" i="1" dirty="0" err="1" smtClean="0"/>
              <a:t>Methods</a:t>
            </a:r>
            <a:r>
              <a:rPr lang="de-DE" sz="2400" dirty="0" smtClean="0"/>
              <a:t>) </a:t>
            </a:r>
            <a:r>
              <a:rPr lang="de-DE" sz="2400" dirty="0" smtClean="0">
                <a:hlinkClick r:id="rId4"/>
              </a:rPr>
              <a:t>https</a:t>
            </a:r>
            <a:r>
              <a:rPr lang="de-DE" sz="2400" dirty="0">
                <a:hlinkClick r:id="rId4"/>
              </a:rPr>
              <a:t>://</a:t>
            </a:r>
            <a:r>
              <a:rPr lang="de-DE" sz="2400" dirty="0" smtClean="0">
                <a:hlinkClick r:id="rId4"/>
              </a:rPr>
              <a:t>arxiv.org/abs/1607.01367</a:t>
            </a:r>
            <a:endParaRPr lang="de-DE" sz="2400" dirty="0" smtClean="0"/>
          </a:p>
          <a:p>
            <a:r>
              <a:rPr lang="de-DE" dirty="0" err="1"/>
              <a:t>Epskamp</a:t>
            </a:r>
            <a:r>
              <a:rPr lang="de-DE" dirty="0"/>
              <a:t>, S., Borsboom, D., &amp; Fried, E. I. (2017). </a:t>
            </a:r>
            <a:r>
              <a:rPr lang="de-DE" dirty="0" err="1"/>
              <a:t>Estimating</a:t>
            </a:r>
            <a:r>
              <a:rPr lang="de-DE" dirty="0"/>
              <a:t> Psychological Networks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Accuracy</a:t>
            </a:r>
            <a:r>
              <a:rPr lang="de-DE" dirty="0"/>
              <a:t>: A Tutorial Paper. </a:t>
            </a:r>
            <a:r>
              <a:rPr lang="de-DE" i="1" dirty="0" err="1"/>
              <a:t>Behavior</a:t>
            </a:r>
            <a:r>
              <a:rPr lang="de-DE" i="1" dirty="0"/>
              <a:t> Research </a:t>
            </a:r>
            <a:r>
              <a:rPr lang="de-DE" i="1" dirty="0" err="1"/>
              <a:t>Methods</a:t>
            </a:r>
            <a:r>
              <a:rPr lang="de-DE" dirty="0"/>
              <a:t>, 1–34. </a:t>
            </a:r>
            <a:endParaRPr lang="de-DE" dirty="0" smtClean="0"/>
          </a:p>
          <a:p>
            <a:pPr marL="342900" lvl="1" indent="-342900">
              <a:buFont typeface="Arial"/>
              <a:buChar char="•"/>
            </a:pPr>
            <a:r>
              <a:rPr lang="de-DE" sz="2400" dirty="0" smtClean="0">
                <a:hlinkClick r:id="rId5"/>
              </a:rPr>
              <a:t>www.SachaEpskamp.com/Dissertation</a:t>
            </a:r>
            <a:r>
              <a:rPr lang="de-DE" sz="2400" dirty="0" smtClean="0"/>
              <a:t> </a:t>
            </a:r>
          </a:p>
          <a:p>
            <a:pPr marL="342900" lvl="1" indent="-342900">
              <a:buFont typeface="Arial"/>
              <a:buChar char="•"/>
            </a:pPr>
            <a:r>
              <a:rPr lang="de-DE" sz="2400" dirty="0"/>
              <a:t>Psychological Networks Amsterdam Summer School </a:t>
            </a:r>
            <a:r>
              <a:rPr lang="de-DE" sz="2400" dirty="0" smtClean="0"/>
              <a:t>2017; </a:t>
            </a:r>
            <a:r>
              <a:rPr lang="de-DE" sz="2400" dirty="0">
                <a:hlinkClick r:id="rId6"/>
              </a:rPr>
              <a:t>https://</a:t>
            </a:r>
            <a:r>
              <a:rPr lang="de-DE" sz="2400" dirty="0" smtClean="0">
                <a:hlinkClick r:id="rId6"/>
              </a:rPr>
              <a:t>osf.io/3vqhx</a:t>
            </a:r>
            <a:r>
              <a:rPr lang="de-DE" sz="2400" dirty="0" smtClean="0"/>
              <a:t> </a:t>
            </a:r>
          </a:p>
          <a:p>
            <a:pPr marL="342900" lvl="1" indent="-342900">
              <a:buFont typeface="Arial"/>
              <a:buChar char="•"/>
            </a:pPr>
            <a:r>
              <a:rPr lang="de-DE" sz="2400" dirty="0"/>
              <a:t>More at: </a:t>
            </a:r>
            <a:r>
              <a:rPr lang="de-DE" sz="2400" dirty="0">
                <a:hlinkClick r:id="rId7"/>
              </a:rPr>
              <a:t>http://psych-networks.com/tutorials</a:t>
            </a:r>
            <a:r>
              <a:rPr lang="de-DE" sz="2400" dirty="0" smtClean="0">
                <a:hlinkClick r:id="rId7"/>
              </a:rPr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de-DE" sz="2400" dirty="0" smtClean="0"/>
              <a:t>Fried</a:t>
            </a:r>
            <a:r>
              <a:rPr lang="de-DE" sz="2400" dirty="0"/>
              <a:t>, E. I., &amp; Cramer, A. O. J. (2017). </a:t>
            </a:r>
            <a:r>
              <a:rPr lang="de-DE" sz="2400" dirty="0" err="1"/>
              <a:t>Moving</a:t>
            </a:r>
            <a:r>
              <a:rPr lang="de-DE" sz="2400" dirty="0"/>
              <a:t> </a:t>
            </a:r>
            <a:r>
              <a:rPr lang="de-DE" sz="2400" dirty="0" err="1"/>
              <a:t>forward</a:t>
            </a:r>
            <a:r>
              <a:rPr lang="de-DE" sz="2400" dirty="0"/>
              <a:t>: </a:t>
            </a:r>
            <a:r>
              <a:rPr lang="de-DE" sz="2400" dirty="0" err="1"/>
              <a:t>challenges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directions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psychopathological</a:t>
            </a:r>
            <a:r>
              <a:rPr lang="de-DE" sz="2400" dirty="0"/>
              <a:t> </a:t>
            </a:r>
            <a:r>
              <a:rPr lang="de-DE" sz="2400" dirty="0" err="1"/>
              <a:t>network</a:t>
            </a:r>
            <a:r>
              <a:rPr lang="de-DE" sz="2400" dirty="0"/>
              <a:t> </a:t>
            </a:r>
            <a:r>
              <a:rPr lang="de-DE" sz="2400" dirty="0" err="1"/>
              <a:t>theory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methodology</a:t>
            </a:r>
            <a:r>
              <a:rPr lang="de-DE" sz="2400" dirty="0"/>
              <a:t>. </a:t>
            </a:r>
            <a:r>
              <a:rPr lang="de-DE" sz="2400" i="1" dirty="0" err="1"/>
              <a:t>Perspectives</a:t>
            </a:r>
            <a:r>
              <a:rPr lang="de-DE" sz="2400" i="1" dirty="0"/>
              <a:t> on Psychological Science</a:t>
            </a:r>
            <a:r>
              <a:rPr lang="de-DE" sz="2400" dirty="0"/>
              <a:t>, 1–22. </a:t>
            </a:r>
            <a:endParaRPr lang="de-DE" sz="2400" dirty="0" smtClean="0"/>
          </a:p>
          <a:p>
            <a:pPr marL="342900" lvl="1" indent="-342900">
              <a:buFont typeface="Arial"/>
              <a:buChar char="•"/>
            </a:pPr>
            <a:r>
              <a:rPr lang="de-DE" sz="2400" dirty="0"/>
              <a:t>Borsboom, D. (2017). A </a:t>
            </a:r>
            <a:r>
              <a:rPr lang="de-DE" sz="2400" dirty="0" err="1"/>
              <a:t>network</a:t>
            </a:r>
            <a:r>
              <a:rPr lang="de-DE" sz="2400" dirty="0"/>
              <a:t> </a:t>
            </a:r>
            <a:r>
              <a:rPr lang="de-DE" sz="2400" dirty="0" err="1"/>
              <a:t>theory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mental </a:t>
            </a:r>
            <a:r>
              <a:rPr lang="de-DE" sz="2400" dirty="0" err="1"/>
              <a:t>disorders</a:t>
            </a:r>
            <a:r>
              <a:rPr lang="de-DE" sz="2400" dirty="0"/>
              <a:t>. </a:t>
            </a:r>
            <a:r>
              <a:rPr lang="de-DE" sz="2400" i="1" dirty="0"/>
              <a:t>World </a:t>
            </a:r>
            <a:r>
              <a:rPr lang="de-DE" sz="2400" i="1" dirty="0" err="1"/>
              <a:t>Psychiatry</a:t>
            </a:r>
            <a:r>
              <a:rPr lang="de-DE" sz="2400" dirty="0"/>
              <a:t>, </a:t>
            </a:r>
            <a:r>
              <a:rPr lang="de-DE" sz="2400" i="1" dirty="0"/>
              <a:t>16</a:t>
            </a:r>
            <a:r>
              <a:rPr lang="de-DE" sz="2400" dirty="0"/>
              <a:t>, 5–13.</a:t>
            </a:r>
          </a:p>
          <a:p>
            <a:pPr marL="342900" lvl="1" indent="-342900">
              <a:buFont typeface="Arial"/>
              <a:buChar char="•"/>
            </a:pPr>
            <a:r>
              <a:rPr lang="de-DE" sz="2400" dirty="0"/>
              <a:t>Fried, E. I., van </a:t>
            </a:r>
            <a:r>
              <a:rPr lang="de-DE" sz="2400" dirty="0" err="1"/>
              <a:t>Borkulo</a:t>
            </a:r>
            <a:r>
              <a:rPr lang="de-DE" sz="2400" dirty="0"/>
              <a:t>, C. D., Cramer, A. O. J., </a:t>
            </a:r>
            <a:r>
              <a:rPr lang="de-DE" sz="2400" dirty="0" err="1"/>
              <a:t>Boschloo</a:t>
            </a:r>
            <a:r>
              <a:rPr lang="de-DE" sz="2400" dirty="0"/>
              <a:t>, L., </a:t>
            </a:r>
            <a:r>
              <a:rPr lang="de-DE" sz="2400" dirty="0" err="1"/>
              <a:t>Schoevers</a:t>
            </a:r>
            <a:r>
              <a:rPr lang="de-DE" sz="2400" dirty="0"/>
              <a:t>, R. A., &amp; Borsboom, D. (2017). Mental </a:t>
            </a:r>
            <a:r>
              <a:rPr lang="de-DE" sz="2400" dirty="0" err="1"/>
              <a:t>disorders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networks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problems</a:t>
            </a:r>
            <a:r>
              <a:rPr lang="de-DE" sz="2400" dirty="0"/>
              <a:t>: a </a:t>
            </a:r>
            <a:r>
              <a:rPr lang="de-DE" sz="2400" dirty="0" err="1"/>
              <a:t>review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recent</a:t>
            </a:r>
            <a:r>
              <a:rPr lang="de-DE" sz="2400" dirty="0"/>
              <a:t> </a:t>
            </a:r>
            <a:r>
              <a:rPr lang="de-DE" sz="2400" dirty="0" err="1"/>
              <a:t>insights</a:t>
            </a:r>
            <a:r>
              <a:rPr lang="de-DE" sz="2400" dirty="0"/>
              <a:t>. </a:t>
            </a:r>
            <a:r>
              <a:rPr lang="de-DE" sz="2400" i="1" dirty="0" err="1"/>
              <a:t>Social</a:t>
            </a:r>
            <a:r>
              <a:rPr lang="de-DE" sz="2400" i="1" dirty="0"/>
              <a:t> </a:t>
            </a:r>
            <a:r>
              <a:rPr lang="de-DE" sz="2400" i="1" dirty="0" err="1"/>
              <a:t>Psychiatry</a:t>
            </a:r>
            <a:r>
              <a:rPr lang="de-DE" sz="2400" i="1" dirty="0"/>
              <a:t> </a:t>
            </a:r>
            <a:r>
              <a:rPr lang="de-DE" sz="2400" i="1" dirty="0" err="1"/>
              <a:t>and</a:t>
            </a:r>
            <a:r>
              <a:rPr lang="de-DE" sz="2400" i="1" dirty="0"/>
              <a:t> </a:t>
            </a:r>
            <a:r>
              <a:rPr lang="de-DE" sz="2400" i="1" dirty="0" err="1"/>
              <a:t>Psychiatric</a:t>
            </a:r>
            <a:r>
              <a:rPr lang="de-DE" sz="2400" i="1" dirty="0"/>
              <a:t> </a:t>
            </a:r>
            <a:r>
              <a:rPr lang="de-DE" sz="2400" i="1" dirty="0" err="1"/>
              <a:t>Epidemiology</a:t>
            </a:r>
            <a:r>
              <a:rPr lang="de-DE" sz="2400" dirty="0"/>
              <a:t>, </a:t>
            </a:r>
            <a:r>
              <a:rPr lang="de-DE" sz="2400" i="1" dirty="0"/>
              <a:t>52</a:t>
            </a:r>
            <a:r>
              <a:rPr lang="de-DE" sz="2400" dirty="0"/>
              <a:t>(1), 1–10</a:t>
            </a:r>
            <a:r>
              <a:rPr lang="de-DE" sz="2400" dirty="0" smtClean="0"/>
              <a:t>.</a:t>
            </a:r>
          </a:p>
          <a:p>
            <a:pPr marL="342900" lvl="1" indent="-342900">
              <a:buFont typeface="Arial"/>
              <a:buChar char="•"/>
            </a:pPr>
            <a:r>
              <a:rPr lang="de-DE" sz="2400" dirty="0" err="1"/>
              <a:t>McNally</a:t>
            </a:r>
            <a:r>
              <a:rPr lang="de-DE" sz="2400" dirty="0"/>
              <a:t>, R. J. (2016). Can </a:t>
            </a:r>
            <a:r>
              <a:rPr lang="de-DE" sz="2400" dirty="0" err="1"/>
              <a:t>network</a:t>
            </a:r>
            <a:r>
              <a:rPr lang="de-DE" sz="2400" dirty="0"/>
              <a:t> </a:t>
            </a:r>
            <a:r>
              <a:rPr lang="de-DE" sz="2400" dirty="0" err="1"/>
              <a:t>analysis</a:t>
            </a:r>
            <a:r>
              <a:rPr lang="de-DE" sz="2400" dirty="0"/>
              <a:t> </a:t>
            </a:r>
            <a:r>
              <a:rPr lang="de-DE" sz="2400" dirty="0" err="1"/>
              <a:t>transform</a:t>
            </a:r>
            <a:r>
              <a:rPr lang="de-DE" sz="2400" dirty="0"/>
              <a:t> </a:t>
            </a:r>
            <a:r>
              <a:rPr lang="de-DE" sz="2400" dirty="0" err="1"/>
              <a:t>psychopathology</a:t>
            </a:r>
            <a:r>
              <a:rPr lang="de-DE" sz="2400" dirty="0"/>
              <a:t>? </a:t>
            </a:r>
            <a:r>
              <a:rPr lang="de-DE" sz="2400" i="1" dirty="0" err="1"/>
              <a:t>Behaviour</a:t>
            </a:r>
            <a:r>
              <a:rPr lang="de-DE" sz="2400" i="1" dirty="0"/>
              <a:t> Research </a:t>
            </a:r>
            <a:r>
              <a:rPr lang="de-DE" sz="2400" i="1" dirty="0" err="1"/>
              <a:t>and</a:t>
            </a:r>
            <a:r>
              <a:rPr lang="de-DE" sz="2400" i="1" dirty="0"/>
              <a:t> </a:t>
            </a:r>
            <a:r>
              <a:rPr lang="de-DE" sz="2400" i="1" dirty="0" err="1"/>
              <a:t>Therapy</a:t>
            </a:r>
            <a:r>
              <a:rPr lang="de-DE" sz="2400" dirty="0"/>
              <a:t>, </a:t>
            </a:r>
            <a:r>
              <a:rPr lang="de-DE" sz="2400" i="1" dirty="0"/>
              <a:t>86</a:t>
            </a:r>
            <a:r>
              <a:rPr lang="de-DE" sz="2400" dirty="0"/>
              <a:t>, 95–104</a:t>
            </a:r>
            <a:r>
              <a:rPr lang="de-DE" sz="2400" dirty="0" smtClean="0"/>
              <a:t>.</a:t>
            </a:r>
          </a:p>
          <a:p>
            <a:pPr marL="342900" lvl="1" indent="-342900">
              <a:buFont typeface="Arial"/>
              <a:buChar char="•"/>
            </a:pPr>
            <a:r>
              <a:rPr lang="de-DE" sz="2400" dirty="0" smtClean="0"/>
              <a:t>More at: </a:t>
            </a:r>
            <a:r>
              <a:rPr lang="de-DE" sz="2400" dirty="0" smtClean="0">
                <a:hlinkClick r:id="rId3"/>
              </a:rPr>
              <a:t>http</a:t>
            </a:r>
            <a:r>
              <a:rPr lang="de-DE" sz="2400" dirty="0">
                <a:hlinkClick r:id="rId3"/>
              </a:rPr>
              <a:t>://psych-networks.com/tutorials</a:t>
            </a:r>
            <a:r>
              <a:rPr lang="de-DE" sz="2400" dirty="0" smtClean="0">
                <a:hlinkClick r:id="rId3"/>
              </a:rPr>
              <a:t>/</a:t>
            </a:r>
            <a:endParaRPr lang="de-D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06" y="744221"/>
            <a:ext cx="7167388" cy="6100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767"/>
            <a:ext cx="8229600" cy="1143000"/>
          </a:xfrm>
        </p:spPr>
        <p:txBody>
          <a:bodyPr/>
          <a:lstStyle/>
          <a:p>
            <a:r>
              <a:rPr lang="en-US" dirty="0" err="1" smtClean="0"/>
              <a:t>www.psych-networks.com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2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8912" y="6159119"/>
            <a:ext cx="7997952" cy="1052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9" y="1428725"/>
            <a:ext cx="6669742" cy="4868912"/>
          </a:xfrm>
        </p:spPr>
      </p:pic>
    </p:spTree>
    <p:extLst>
      <p:ext uri="{BB962C8B-B14F-4D97-AF65-F5344CB8AC3E}">
        <p14:creationId xmlns:p14="http://schemas.microsoft.com/office/powerpoint/2010/main" val="1387448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" y="289244"/>
            <a:ext cx="8916490" cy="6148132"/>
          </a:xfrm>
        </p:spPr>
      </p:pic>
    </p:spTree>
    <p:extLst>
      <p:ext uri="{BB962C8B-B14F-4D97-AF65-F5344CB8AC3E}">
        <p14:creationId xmlns:p14="http://schemas.microsoft.com/office/powerpoint/2010/main" val="147407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Networks!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0" y="1801906"/>
            <a:ext cx="7215020" cy="39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88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89864" y="3546963"/>
            <a:ext cx="3964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Eiko Fried</a:t>
            </a:r>
          </a:p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/>
            </a:r>
            <a:b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</a:b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www.eiko-fried.com</a:t>
            </a:r>
            <a:b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</a:b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www.psych-networks.com </a:t>
            </a:r>
          </a:p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Twitter @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EikoFried</a:t>
            </a:r>
            <a:endParaRPr lang="de-DE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algn="ctr"/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algn="ctr"/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Slides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 at: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</a:endParaRPr>
          </a:p>
          <a:p>
            <a:pPr algn="ctr"/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www.eiko-fried.com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</a:rPr>
              <a:t>/VGCT2017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38" y="155622"/>
            <a:ext cx="3336324" cy="33363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06400" y="5854390"/>
            <a:ext cx="9626600" cy="11028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025" y="6221928"/>
            <a:ext cx="7981950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Helvetica Neue Light" charset="0"/>
              </a:rPr>
              <a:t>VGCT November 2017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Helvetica Neue Light" charset="0"/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87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C:\Users\u0097060\Dropbox\DB Shared Folders\Network workshops 2016\Boston\Day 1\Markdown\Figures\da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36" y="151708"/>
            <a:ext cx="6562019" cy="65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53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56" y="2098720"/>
            <a:ext cx="4437888" cy="35289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0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Nomenclature &amp; concepts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Chapter </a:t>
            </a:r>
            <a:r>
              <a:rPr lang="de-DE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0" y="136637"/>
            <a:ext cx="1623512" cy="16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5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68" y="3109111"/>
            <a:ext cx="3612363" cy="3612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network is a set of </a:t>
            </a:r>
            <a:r>
              <a:rPr lang="en-US" b="1" dirty="0"/>
              <a:t>nodes</a:t>
            </a:r>
            <a:r>
              <a:rPr lang="en-US" i="1" dirty="0"/>
              <a:t> </a:t>
            </a:r>
            <a:r>
              <a:rPr lang="en-US" dirty="0"/>
              <a:t>connected by a set of </a:t>
            </a:r>
            <a:r>
              <a:rPr lang="en-US" b="1" dirty="0"/>
              <a:t>edges </a:t>
            </a:r>
          </a:p>
          <a:p>
            <a:r>
              <a:rPr lang="en-US" dirty="0" smtClean="0"/>
              <a:t>A </a:t>
            </a:r>
            <a:r>
              <a:rPr lang="en-US" dirty="0"/>
              <a:t>node represents an entity</a:t>
            </a:r>
          </a:p>
          <a:p>
            <a:pPr lvl="1"/>
            <a:r>
              <a:rPr lang="en-US" dirty="0"/>
              <a:t>People</a:t>
            </a:r>
          </a:p>
          <a:p>
            <a:pPr lvl="1"/>
            <a:r>
              <a:rPr lang="en-US" dirty="0"/>
              <a:t>Cities</a:t>
            </a:r>
          </a:p>
          <a:p>
            <a:pPr lvl="1"/>
            <a:r>
              <a:rPr lang="en-US" dirty="0"/>
              <a:t>Symptoms</a:t>
            </a:r>
          </a:p>
          <a:p>
            <a:pPr lvl="1"/>
            <a:r>
              <a:rPr lang="en-US" dirty="0"/>
              <a:t>Psychological construct</a:t>
            </a:r>
          </a:p>
          <a:p>
            <a:pPr lvl="1"/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06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1787</Words>
  <Application>Microsoft Macintosh PowerPoint</Application>
  <PresentationFormat>On-screen Show (4:3)</PresentationFormat>
  <Paragraphs>326</Paragraphs>
  <Slides>70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Calibri</vt:lpstr>
      <vt:lpstr>Helvetica Neue Light</vt:lpstr>
      <vt:lpstr>Wingdings</vt:lpstr>
      <vt:lpstr>Arial</vt:lpstr>
      <vt:lpstr>Office-Design</vt:lpstr>
      <vt:lpstr>The network approach to psychopathology: implications  for clinical research and practice</vt:lpstr>
      <vt:lpstr> Overview </vt:lpstr>
      <vt:lpstr>Social networks</vt:lpstr>
      <vt:lpstr>PowerPoint Presentation</vt:lpstr>
      <vt:lpstr>PowerPoint Presentation</vt:lpstr>
      <vt:lpstr>PowerPoint Presentation</vt:lpstr>
      <vt:lpstr>PowerPoint Presentation</vt:lpstr>
      <vt:lpstr>Nomenclature &amp; concepts</vt:lpstr>
      <vt:lpstr>Networks</vt:lpstr>
      <vt:lpstr>Networks</vt:lpstr>
      <vt:lpstr>Networks</vt:lpstr>
      <vt:lpstr>Signs of edges</vt:lpstr>
      <vt:lpstr>Networks</vt:lpstr>
      <vt:lpstr>Psychopathology networks</vt:lpstr>
      <vt:lpstr>Psychopathology networks</vt:lpstr>
      <vt:lpstr>Why do symptoms cluster in syndromes?</vt:lpstr>
      <vt:lpstr>Common cause framework</vt:lpstr>
      <vt:lpstr>Common cause framework</vt:lpstr>
      <vt:lpstr>Common cause framework</vt:lpstr>
      <vt:lpstr>Common cause framework</vt:lpstr>
      <vt:lpstr>Common cause framework</vt:lpstr>
      <vt:lpstr>Network perspective</vt:lpstr>
      <vt:lpstr>Network perspective</vt:lpstr>
      <vt:lpstr>Cross-sectional networks</vt:lpstr>
      <vt:lpstr>Regularized partial correlation networks</vt:lpstr>
      <vt:lpstr>PTSD dataset, n=221, DSM-5 Sx</vt:lpstr>
      <vt:lpstr>Regularization</vt:lpstr>
      <vt:lpstr>Regularization</vt:lpstr>
      <vt:lpstr>Regularization</vt:lpstr>
      <vt:lpstr>Regularization</vt:lpstr>
      <vt:lpstr>Example</vt:lpstr>
      <vt:lpstr>Example</vt:lpstr>
      <vt:lpstr>Example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5</vt:lpstr>
      <vt:lpstr>Time-series networks</vt:lpstr>
      <vt:lpstr>Time-series models</vt:lpstr>
      <vt:lpstr>PowerPoint Presentation</vt:lpstr>
      <vt:lpstr>PowerPoint Presentation</vt:lpstr>
      <vt:lpstr>Time-series networks n&gt;1</vt:lpstr>
      <vt:lpstr>Asleep?!</vt:lpstr>
      <vt:lpstr>Asleep?!</vt:lpstr>
      <vt:lpstr>Application examples</vt:lpstr>
      <vt:lpstr>Implications for treatment</vt:lpstr>
      <vt:lpstr>Development of psychopathology</vt:lpstr>
      <vt:lpstr>Vulnerability</vt:lpstr>
      <vt:lpstr>Substance abuse networks</vt:lpstr>
      <vt:lpstr>Substance abuse networks</vt:lpstr>
      <vt:lpstr>Bereavement</vt:lpstr>
      <vt:lpstr>Comorbidity</vt:lpstr>
      <vt:lpstr>Community detection</vt:lpstr>
      <vt:lpstr>Hybrid models</vt:lpstr>
      <vt:lpstr>Hybrid models</vt:lpstr>
      <vt:lpstr>What variables to include</vt:lpstr>
      <vt:lpstr>Materials</vt:lpstr>
      <vt:lpstr>Statistical tutorials </vt:lpstr>
      <vt:lpstr>Network theory</vt:lpstr>
      <vt:lpstr>www.psych-networks.com</vt:lpstr>
      <vt:lpstr>PowerPoint Presentation</vt:lpstr>
      <vt:lpstr>PowerPoint Presentation</vt:lpstr>
      <vt:lpstr>Networks!</vt:lpstr>
      <vt:lpstr>PowerPoint Presentation</vt:lpstr>
      <vt:lpstr>Break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Fried, Eiko</dc:creator>
  <cp:lastModifiedBy>Eiko Fried</cp:lastModifiedBy>
  <cp:revision>5071</cp:revision>
  <dcterms:created xsi:type="dcterms:W3CDTF">2013-04-14T17:48:39Z</dcterms:created>
  <dcterms:modified xsi:type="dcterms:W3CDTF">2017-11-10T08:09:41Z</dcterms:modified>
</cp:coreProperties>
</file>